
<file path=[Content_Types].xml><?xml version="1.0" encoding="utf-8"?>
<Types xmlns="http://schemas.openxmlformats.org/package/2006/content-types">
  <Default Extension="jpeg" ContentType="image/jpe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4"/>
    <p:sldMasterId id="2147483660" r:id="rId5"/>
  </p:sldMasterIdLst>
  <p:notesMasterIdLst>
    <p:notesMasterId r:id="rId8"/>
  </p:notesMasterIdLst>
  <p:handoutMasterIdLst>
    <p:handoutMasterId r:id="rId9"/>
  </p:handoutMasterIdLst>
  <p:sldIdLst>
    <p:sldId id="273" r:id="rId6"/>
    <p:sldId id="274"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1E5ED"/>
    <a:srgbClr val="2794A4"/>
    <a:srgbClr val="00343B"/>
    <a:srgbClr val="00829B"/>
    <a:srgbClr val="E6EBF0"/>
    <a:srgbClr val="FFFFFF"/>
    <a:srgbClr val="DADCDE"/>
    <a:srgbClr val="A9E5EA"/>
    <a:srgbClr val="00AEC7"/>
    <a:srgbClr val="D6D9D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p:scale>
          <a:sx n="100" d="100"/>
          <a:sy n="100" d="100"/>
        </p:scale>
        <p:origin x="110" y="298"/>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84" d="100"/>
          <a:sy n="84" d="100"/>
        </p:scale>
        <p:origin x="3054" y="9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viewProps" Target="viewProps.xml"/><Relationship Id="rId5" Type="http://schemas.openxmlformats.org/officeDocument/2006/relationships/slideMaster" Target="slideMasters/slideMaster2.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654C447-F63E-708A-7640-F379BC3B6F4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B9E9CD3C-9D08-D54A-E18D-CB66DD9854F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E3C7D50-3744-4F5E-B211-7EE7AB53D25A}" type="datetimeFigureOut">
              <a:rPr lang="en-US" smtClean="0"/>
              <a:t>5/13/2026</a:t>
            </a:fld>
            <a:endParaRPr lang="en-US" dirty="0"/>
          </a:p>
        </p:txBody>
      </p:sp>
      <p:sp>
        <p:nvSpPr>
          <p:cNvPr id="4" name="Footer Placeholder 3">
            <a:extLst>
              <a:ext uri="{FF2B5EF4-FFF2-40B4-BE49-F238E27FC236}">
                <a16:creationId xmlns:a16="http://schemas.microsoft.com/office/drawing/2014/main" id="{93A76D3F-B471-2F90-E003-19CC7E13919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3AFA019F-EAF7-AC1D-CF33-3B24307B5D1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3BB4229-F194-457F-858D-7FD6DC77E739}" type="slidenum">
              <a:rPr lang="en-US" smtClean="0"/>
              <a:t>‹#›</a:t>
            </a:fld>
            <a:endParaRPr lang="en-US" dirty="0"/>
          </a:p>
        </p:txBody>
      </p:sp>
    </p:spTree>
    <p:extLst>
      <p:ext uri="{BB962C8B-B14F-4D97-AF65-F5344CB8AC3E}">
        <p14:creationId xmlns:p14="http://schemas.microsoft.com/office/powerpoint/2010/main" val="3125549398"/>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832203-7F7F-406D-A6A3-240BE64C5DFA}" type="datetimeFigureOut">
              <a:rPr lang="en-US" smtClean="0"/>
              <a:t>5/13/2026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94BC6D-B4C2-499C-B968-7B53BF050EFF}" type="slidenum">
              <a:rPr lang="en-US" smtClean="0"/>
              <a:t>‹#›</a:t>
            </a:fld>
            <a:endParaRPr lang="en-US"/>
          </a:p>
        </p:txBody>
      </p:sp>
    </p:spTree>
    <p:extLst>
      <p:ext uri="{BB962C8B-B14F-4D97-AF65-F5344CB8AC3E}">
        <p14:creationId xmlns:p14="http://schemas.microsoft.com/office/powerpoint/2010/main" val="31770387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svg"/><Relationship Id="rId1" Type="http://schemas.openxmlformats.org/officeDocument/2006/relationships/slideMaster" Target="../slideMasters/slideMaster2.xml"/><Relationship Id="rId6" Type="http://schemas.openxmlformats.org/officeDocument/2006/relationships/image" Target="../media/image8.svg"/><Relationship Id="rId5" Type="http://schemas.openxmlformats.org/officeDocument/2006/relationships/image" Target="../media/image7.svg"/><Relationship Id="rId4" Type="http://schemas.openxmlformats.org/officeDocument/2006/relationships/image" Target="../media/image6.sv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sv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F6855-B24E-92AB-2FE8-002F720AEB18}"/>
              </a:ext>
            </a:extLst>
          </p:cNvPr>
          <p:cNvSpPr>
            <a:spLocks noGrp="1"/>
          </p:cNvSpPr>
          <p:nvPr>
            <p:ph type="ctrTitle" hasCustomPrompt="1"/>
          </p:nvPr>
        </p:nvSpPr>
        <p:spPr>
          <a:xfrm>
            <a:off x="882069" y="2564247"/>
            <a:ext cx="4882568" cy="3999346"/>
          </a:xfrm>
          <a:prstGeom prst="rect">
            <a:avLst/>
          </a:prstGeom>
        </p:spPr>
        <p:txBody>
          <a:bodyPr anchor="t"/>
          <a:lstStyle>
            <a:lvl1pPr algn="l">
              <a:defRPr lang="en-US" sz="2000" b="1" dirty="0">
                <a:solidFill>
                  <a:schemeClr val="tx1"/>
                </a:solidFill>
              </a:defRPr>
            </a:lvl1pPr>
          </a:lstStyle>
          <a:p>
            <a:r>
              <a:rPr lang="en-US" dirty="0"/>
              <a:t>Click to edit Master title style</a:t>
            </a:r>
            <a:br>
              <a:rPr lang="en-US" dirty="0"/>
            </a:br>
            <a:endParaRPr lang="en-US" dirty="0"/>
          </a:p>
        </p:txBody>
      </p:sp>
      <p:sp>
        <p:nvSpPr>
          <p:cNvPr id="4" name="Text Placeholder 11">
            <a:extLst>
              <a:ext uri="{FF2B5EF4-FFF2-40B4-BE49-F238E27FC236}">
                <a16:creationId xmlns:a16="http://schemas.microsoft.com/office/drawing/2014/main" id="{BED41D71-8915-53EB-36A0-392D41DD0EAB}"/>
              </a:ext>
            </a:extLst>
          </p:cNvPr>
          <p:cNvSpPr>
            <a:spLocks noGrp="1"/>
          </p:cNvSpPr>
          <p:nvPr>
            <p:ph type="body" sz="quarter" idx="15"/>
          </p:nvPr>
        </p:nvSpPr>
        <p:spPr>
          <a:xfrm flipH="1">
            <a:off x="6427363" y="5054600"/>
            <a:ext cx="5201214" cy="1457037"/>
          </a:xfrm>
          <a:prstGeom prst="foldedCorner">
            <a:avLst>
              <a:gd name="adj" fmla="val 21194"/>
            </a:avLst>
          </a:prstGeom>
          <a:solidFill>
            <a:srgbClr val="E6EBF0">
              <a:alpha val="68000"/>
            </a:srgbClr>
          </a:solidFill>
          <a:ln w="9525" cap="rnd">
            <a:noFill/>
          </a:ln>
          <a:effectLst>
            <a:outerShdw blurRad="50800" dist="38100" dir="10800000" sx="1000" sy="1000" algn="r" rotWithShape="0">
              <a:prstClr val="black">
                <a:alpha val="46000"/>
              </a:prstClr>
            </a:outerShdw>
          </a:effectLst>
        </p:spPr>
        <p:txBody>
          <a:bodyPr vert="horz" wrap="square" lIns="274320" tIns="182880" rIns="640080" bIns="182880">
            <a:noAutofit/>
          </a:bodyPr>
          <a:lstStyle>
            <a:lvl1pPr marL="0" indent="0">
              <a:buNone/>
              <a:defRPr lang="en-US" sz="1600" b="1" dirty="0"/>
            </a:lvl1pPr>
            <a:lvl2pPr marL="548640" indent="-182880">
              <a:lnSpc>
                <a:spcPct val="100000"/>
              </a:lnSpc>
              <a:spcBef>
                <a:spcPts val="300"/>
              </a:spcBef>
              <a:spcAft>
                <a:spcPts val="300"/>
              </a:spcAft>
              <a:buFont typeface="Arial" panose="020B0604020202020204" pitchFamily="34" charset="0"/>
              <a:buChar char="•"/>
              <a:defRPr lang="en-US" sz="1400" dirty="0" smtClean="0"/>
            </a:lvl2pPr>
            <a:lvl3pPr marL="548640" indent="-182880">
              <a:lnSpc>
                <a:spcPct val="100000"/>
              </a:lnSpc>
              <a:spcBef>
                <a:spcPts val="100"/>
              </a:spcBef>
              <a:buFont typeface="Arial" panose="020B0604020202020204" pitchFamily="34" charset="0"/>
              <a:buChar char="◦"/>
              <a:defRPr lang="en-US" sz="1400" dirty="0"/>
            </a:lvl3pPr>
            <a:lvl4pPr marL="731520" indent="-182880">
              <a:lnSpc>
                <a:spcPct val="100000"/>
              </a:lnSpc>
              <a:spcBef>
                <a:spcPts val="300"/>
              </a:spcBef>
              <a:spcAft>
                <a:spcPts val="300"/>
              </a:spcAft>
              <a:buFont typeface="Arial" panose="020B0604020202020204" pitchFamily="34" charset="0"/>
              <a:buChar char="-"/>
              <a:defRPr lang="en-US" sz="1400" dirty="0" smtClean="0"/>
            </a:lvl4pPr>
            <a:lvl5pPr marL="914400" indent="-182880">
              <a:lnSpc>
                <a:spcPct val="100000"/>
              </a:lnSpc>
              <a:spcBef>
                <a:spcPts val="300"/>
              </a:spcBef>
              <a:spcAft>
                <a:spcPts val="300"/>
              </a:spcAft>
              <a:buFont typeface="Arial" panose="020B0604020202020204" pitchFamily="34" charset="0"/>
              <a:buChar char="◦"/>
              <a:defRPr lang="en-US" sz="1400" dirty="0"/>
            </a:lvl5pPr>
            <a:lvl6pPr marL="1097280" indent="-182880">
              <a:lnSpc>
                <a:spcPct val="100000"/>
              </a:lnSpc>
              <a:spcBef>
                <a:spcPts val="300"/>
              </a:spcBef>
              <a:spcAft>
                <a:spcPts val="300"/>
              </a:spcAft>
              <a:buFont typeface="Wingdings" panose="05000000000000000000" pitchFamily="2" charset="2"/>
              <a:buChar char="§"/>
              <a:defRPr sz="140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8">
            <a:extLst>
              <a:ext uri="{FF2B5EF4-FFF2-40B4-BE49-F238E27FC236}">
                <a16:creationId xmlns:a16="http://schemas.microsoft.com/office/drawing/2014/main" id="{4A302066-7B9E-F90D-A634-1CEEF4EAA7FF}"/>
              </a:ext>
            </a:extLst>
          </p:cNvPr>
          <p:cNvSpPr>
            <a:spLocks noGrp="1"/>
          </p:cNvSpPr>
          <p:nvPr>
            <p:ph sz="quarter" idx="16"/>
          </p:nvPr>
        </p:nvSpPr>
        <p:spPr>
          <a:xfrm>
            <a:off x="6427365" y="1092200"/>
            <a:ext cx="5201213" cy="2551584"/>
          </a:xfrm>
          <a:prstGeom prst="rect">
            <a:avLst/>
          </a:prstGeom>
        </p:spPr>
        <p:txBody>
          <a:bodyPr lIns="0" tIns="0" rIns="0" bIns="0"/>
          <a:lstStyle>
            <a:lvl1pPr marL="0" indent="0">
              <a:lnSpc>
                <a:spcPct val="100000"/>
              </a:lnSpc>
              <a:spcBef>
                <a:spcPts val="300"/>
              </a:spcBef>
              <a:spcAft>
                <a:spcPts val="300"/>
              </a:spcAft>
              <a:buFont typeface="Arial" panose="020B0604020202020204" pitchFamily="34" charset="0"/>
              <a:buNone/>
              <a:defRPr sz="1600" b="1" i="0"/>
            </a:lvl1pPr>
            <a:lvl2pPr marL="548640" indent="-182880">
              <a:lnSpc>
                <a:spcPct val="100000"/>
              </a:lnSpc>
              <a:spcBef>
                <a:spcPts val="300"/>
              </a:spcBef>
              <a:spcAft>
                <a:spcPts val="300"/>
              </a:spcAft>
              <a:defRPr sz="1400"/>
            </a:lvl2pPr>
            <a:lvl3pPr marL="731520" indent="-182880">
              <a:lnSpc>
                <a:spcPct val="100000"/>
              </a:lnSpc>
              <a:spcBef>
                <a:spcPts val="300"/>
              </a:spcBef>
              <a:spcAft>
                <a:spcPts val="300"/>
              </a:spcAft>
              <a:buFont typeface="Arial" panose="020B0604020202020204" pitchFamily="34" charset="0"/>
              <a:buChar char="-"/>
              <a:defRPr sz="1400"/>
            </a:lvl3pPr>
            <a:lvl4pPr marL="914400" indent="-182880">
              <a:lnSpc>
                <a:spcPct val="100000"/>
              </a:lnSpc>
              <a:spcBef>
                <a:spcPts val="300"/>
              </a:spcBef>
              <a:spcAft>
                <a:spcPts val="300"/>
              </a:spcAft>
              <a:buFont typeface="Arial" panose="020B0604020202020204" pitchFamily="34" charset="0"/>
              <a:buChar char="◦"/>
              <a:defRPr sz="1400"/>
            </a:lvl4pPr>
            <a:lvl5pPr marL="1097280" indent="-182880">
              <a:lnSpc>
                <a:spcPct val="100000"/>
              </a:lnSpc>
              <a:spcBef>
                <a:spcPts val="300"/>
              </a:spcBef>
              <a:spcAft>
                <a:spcPts val="300"/>
              </a:spcAft>
              <a:buFont typeface="Wingdings" panose="05000000000000000000" pitchFamily="2" charset="2"/>
              <a:buChar cha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34552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lide with Social">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021CF500-4BD3-92C6-CCBD-156DED65A672}"/>
              </a:ext>
            </a:extLst>
          </p:cNvPr>
          <p:cNvSpPr>
            <a:spLocks noGrp="1"/>
          </p:cNvSpPr>
          <p:nvPr>
            <p:ph type="title"/>
          </p:nvPr>
        </p:nvSpPr>
        <p:spPr>
          <a:xfrm>
            <a:off x="530868" y="1430448"/>
            <a:ext cx="5565131" cy="1848259"/>
          </a:xfrm>
        </p:spPr>
        <p:txBody>
          <a:bodyPr anchor="ctr"/>
          <a:lstStyle>
            <a:lvl1pPr>
              <a:defRPr sz="4000"/>
            </a:lvl1pPr>
          </a:lstStyle>
          <a:p>
            <a:r>
              <a:rPr lang="en-US" dirty="0"/>
              <a:t>Click to edit Master title style</a:t>
            </a:r>
          </a:p>
        </p:txBody>
      </p:sp>
      <p:sp>
        <p:nvSpPr>
          <p:cNvPr id="22" name="Text Placeholder 22">
            <a:extLst>
              <a:ext uri="{FF2B5EF4-FFF2-40B4-BE49-F238E27FC236}">
                <a16:creationId xmlns:a16="http://schemas.microsoft.com/office/drawing/2014/main" id="{5BFBC12E-0B6E-E8C7-9088-B497FB49171C}"/>
              </a:ext>
            </a:extLst>
          </p:cNvPr>
          <p:cNvSpPr>
            <a:spLocks noGrp="1"/>
          </p:cNvSpPr>
          <p:nvPr>
            <p:ph type="body" sz="quarter" idx="13"/>
          </p:nvPr>
        </p:nvSpPr>
        <p:spPr>
          <a:xfrm>
            <a:off x="530868" y="3501136"/>
            <a:ext cx="5565131"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dirty="0"/>
              <a:t>Click to edit Master text styles</a:t>
            </a:r>
          </a:p>
        </p:txBody>
      </p:sp>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62E7750B-0863-BB91-0C67-54B5E9B868D6}"/>
              </a:ext>
            </a:extLst>
          </p:cNvPr>
          <p:cNvSpPr txBox="1"/>
          <p:nvPr userDrawn="1"/>
        </p:nvSpPr>
        <p:spPr>
          <a:xfrm>
            <a:off x="8032876" y="1370524"/>
            <a:ext cx="3625724" cy="369332"/>
          </a:xfrm>
          <a:prstGeom prst="rect">
            <a:avLst/>
          </a:prstGeom>
          <a:noFill/>
        </p:spPr>
        <p:txBody>
          <a:bodyPr wrap="square" rtlCol="0">
            <a:spAutoFit/>
          </a:bodyPr>
          <a:lstStyle/>
          <a:p>
            <a:r>
              <a:rPr lang="en-US" b="1" dirty="0"/>
              <a:t>Learn More</a:t>
            </a:r>
          </a:p>
        </p:txBody>
      </p:sp>
      <p:sp>
        <p:nvSpPr>
          <p:cNvPr id="7" name="TextBox 6">
            <a:extLst>
              <a:ext uri="{FF2B5EF4-FFF2-40B4-BE49-F238E27FC236}">
                <a16:creationId xmlns:a16="http://schemas.microsoft.com/office/drawing/2014/main" id="{3B961C0C-432D-CBAD-EA65-6543DA81C252}"/>
              </a:ext>
            </a:extLst>
          </p:cNvPr>
          <p:cNvSpPr txBox="1"/>
          <p:nvPr userDrawn="1"/>
        </p:nvSpPr>
        <p:spPr>
          <a:xfrm>
            <a:off x="8054878" y="1783080"/>
            <a:ext cx="3320924" cy="338554"/>
          </a:xfrm>
          <a:prstGeom prst="rect">
            <a:avLst/>
          </a:prstGeom>
          <a:noFill/>
        </p:spPr>
        <p:txBody>
          <a:bodyPr wrap="square" rtlCol="0">
            <a:spAutoFit/>
          </a:bodyPr>
          <a:lstStyle/>
          <a:p>
            <a:r>
              <a:rPr lang="en-US" sz="1600" dirty="0">
                <a:solidFill>
                  <a:srgbClr val="00829B"/>
                </a:solidFill>
              </a:rPr>
              <a:t>www.ercot.com</a:t>
            </a:r>
          </a:p>
        </p:txBody>
      </p:sp>
      <p:sp>
        <p:nvSpPr>
          <p:cNvPr id="8" name="TextBox 7">
            <a:extLst>
              <a:ext uri="{FF2B5EF4-FFF2-40B4-BE49-F238E27FC236}">
                <a16:creationId xmlns:a16="http://schemas.microsoft.com/office/drawing/2014/main" id="{74781169-74C0-5084-B1E5-21B24E64EBD9}"/>
              </a:ext>
            </a:extLst>
          </p:cNvPr>
          <p:cNvSpPr txBox="1"/>
          <p:nvPr userDrawn="1"/>
        </p:nvSpPr>
        <p:spPr>
          <a:xfrm>
            <a:off x="8032876" y="2442045"/>
            <a:ext cx="3625724" cy="369332"/>
          </a:xfrm>
          <a:prstGeom prst="rect">
            <a:avLst/>
          </a:prstGeom>
          <a:noFill/>
        </p:spPr>
        <p:txBody>
          <a:bodyPr wrap="square" rtlCol="0">
            <a:spAutoFit/>
          </a:bodyPr>
          <a:lstStyle/>
          <a:p>
            <a:r>
              <a:rPr lang="en-US" b="1" dirty="0"/>
              <a:t>Download ERCOT Mobile App</a:t>
            </a:r>
          </a:p>
        </p:txBody>
      </p:sp>
      <p:pic>
        <p:nvPicPr>
          <p:cNvPr id="9" name="Graphic 8" descr="Google play logo on the left and App Store logo on the right">
            <a:extLst>
              <a:ext uri="{FF2B5EF4-FFF2-40B4-BE49-F238E27FC236}">
                <a16:creationId xmlns:a16="http://schemas.microsoft.com/office/drawing/2014/main" id="{4CC00E98-A942-2688-815D-B898449C0BC2}"/>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8341368" y="2987763"/>
            <a:ext cx="2635124" cy="367447"/>
          </a:xfrm>
          <a:prstGeom prst="rect">
            <a:avLst/>
          </a:prstGeom>
        </p:spPr>
      </p:pic>
      <p:sp>
        <p:nvSpPr>
          <p:cNvPr id="10" name="TextBox 9">
            <a:extLst>
              <a:ext uri="{FF2B5EF4-FFF2-40B4-BE49-F238E27FC236}">
                <a16:creationId xmlns:a16="http://schemas.microsoft.com/office/drawing/2014/main" id="{1EBBA5BE-9DD2-6EE7-CE28-D076D6D33E94}"/>
              </a:ext>
            </a:extLst>
          </p:cNvPr>
          <p:cNvSpPr txBox="1"/>
          <p:nvPr userDrawn="1"/>
        </p:nvSpPr>
        <p:spPr>
          <a:xfrm>
            <a:off x="8054878" y="3786789"/>
            <a:ext cx="3625724" cy="369332"/>
          </a:xfrm>
          <a:prstGeom prst="rect">
            <a:avLst/>
          </a:prstGeom>
          <a:noFill/>
        </p:spPr>
        <p:txBody>
          <a:bodyPr wrap="square" rtlCol="0">
            <a:spAutoFit/>
          </a:bodyPr>
          <a:lstStyle/>
          <a:p>
            <a:r>
              <a:rPr lang="en-US" b="1" dirty="0"/>
              <a:t>Connect With Us</a:t>
            </a:r>
          </a:p>
        </p:txBody>
      </p:sp>
      <p:pic>
        <p:nvPicPr>
          <p:cNvPr id="11" name="Graphic 10" descr="Instagram icon">
            <a:extLst>
              <a:ext uri="{FF2B5EF4-FFF2-40B4-BE49-F238E27FC236}">
                <a16:creationId xmlns:a16="http://schemas.microsoft.com/office/drawing/2014/main" id="{808F1D0F-170C-B600-9B14-471787DABDB6}"/>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8326128" y="4359746"/>
            <a:ext cx="314995" cy="314995"/>
          </a:xfrm>
          <a:prstGeom prst="rect">
            <a:avLst/>
          </a:prstGeom>
        </p:spPr>
      </p:pic>
      <p:sp>
        <p:nvSpPr>
          <p:cNvPr id="12" name="TextBox 11">
            <a:extLst>
              <a:ext uri="{FF2B5EF4-FFF2-40B4-BE49-F238E27FC236}">
                <a16:creationId xmlns:a16="http://schemas.microsoft.com/office/drawing/2014/main" id="{80EB4558-FE65-DD30-A396-E7A22D6A4264}"/>
              </a:ext>
            </a:extLst>
          </p:cNvPr>
          <p:cNvSpPr txBox="1"/>
          <p:nvPr userDrawn="1"/>
        </p:nvSpPr>
        <p:spPr>
          <a:xfrm>
            <a:off x="8715473" y="4378550"/>
            <a:ext cx="3098730" cy="307777"/>
          </a:xfrm>
          <a:prstGeom prst="rect">
            <a:avLst/>
          </a:prstGeom>
          <a:noFill/>
        </p:spPr>
        <p:txBody>
          <a:bodyPr wrap="square" rtlCol="0">
            <a:spAutoFit/>
          </a:bodyPr>
          <a:lstStyle/>
          <a:p>
            <a:r>
              <a:rPr lang="en-US" sz="1400" dirty="0"/>
              <a:t>facebook.com/ERCOTISO</a:t>
            </a:r>
          </a:p>
        </p:txBody>
      </p:sp>
      <p:pic>
        <p:nvPicPr>
          <p:cNvPr id="13" name="Graphic 12" descr="Twitter or X  icon">
            <a:extLst>
              <a:ext uri="{FF2B5EF4-FFF2-40B4-BE49-F238E27FC236}">
                <a16:creationId xmlns:a16="http://schemas.microsoft.com/office/drawing/2014/main" id="{787C2377-716C-DE29-E499-06278CE1DB08}"/>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8326128" y="4816173"/>
            <a:ext cx="314995" cy="314995"/>
          </a:xfrm>
          <a:prstGeom prst="rect">
            <a:avLst/>
          </a:prstGeom>
        </p:spPr>
      </p:pic>
      <p:sp>
        <p:nvSpPr>
          <p:cNvPr id="14" name="TextBox 13">
            <a:extLst>
              <a:ext uri="{FF2B5EF4-FFF2-40B4-BE49-F238E27FC236}">
                <a16:creationId xmlns:a16="http://schemas.microsoft.com/office/drawing/2014/main" id="{D6BFB969-D759-088E-D454-9701B3843365}"/>
              </a:ext>
            </a:extLst>
          </p:cNvPr>
          <p:cNvSpPr txBox="1"/>
          <p:nvPr userDrawn="1"/>
        </p:nvSpPr>
        <p:spPr>
          <a:xfrm>
            <a:off x="8715473" y="4823175"/>
            <a:ext cx="2108130" cy="307777"/>
          </a:xfrm>
          <a:prstGeom prst="rect">
            <a:avLst/>
          </a:prstGeom>
          <a:noFill/>
        </p:spPr>
        <p:txBody>
          <a:bodyPr wrap="square" lIns="91440" tIns="45720" rIns="91440" bIns="45720" rtlCol="0" anchor="t">
            <a:spAutoFit/>
          </a:bodyPr>
          <a:lstStyle/>
          <a:p>
            <a:r>
              <a:rPr lang="en-US" sz="1400" dirty="0"/>
              <a:t>x.com/ercot_iso</a:t>
            </a:r>
          </a:p>
        </p:txBody>
      </p:sp>
      <p:pic>
        <p:nvPicPr>
          <p:cNvPr id="15" name="Graphic 14" descr="LinkedIn icon">
            <a:extLst>
              <a:ext uri="{FF2B5EF4-FFF2-40B4-BE49-F238E27FC236}">
                <a16:creationId xmlns:a16="http://schemas.microsoft.com/office/drawing/2014/main" id="{44604974-1959-249D-D54A-C4A63E150B5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5"/>
              </a:ext>
            </a:extLst>
          </a:blip>
          <a:srcRect/>
          <a:stretch/>
        </p:blipFill>
        <p:spPr>
          <a:xfrm>
            <a:off x="8326128" y="5292078"/>
            <a:ext cx="314995" cy="314995"/>
          </a:xfrm>
          <a:prstGeom prst="rect">
            <a:avLst/>
          </a:prstGeom>
        </p:spPr>
      </p:pic>
      <p:sp>
        <p:nvSpPr>
          <p:cNvPr id="16" name="TextBox 15">
            <a:extLst>
              <a:ext uri="{FF2B5EF4-FFF2-40B4-BE49-F238E27FC236}">
                <a16:creationId xmlns:a16="http://schemas.microsoft.com/office/drawing/2014/main" id="{2405696A-1EA6-9F4D-1D36-33EB7B0D95CF}"/>
              </a:ext>
            </a:extLst>
          </p:cNvPr>
          <p:cNvSpPr txBox="1"/>
          <p:nvPr userDrawn="1"/>
        </p:nvSpPr>
        <p:spPr>
          <a:xfrm>
            <a:off x="8715473" y="5299080"/>
            <a:ext cx="3132351" cy="307777"/>
          </a:xfrm>
          <a:prstGeom prst="rect">
            <a:avLst/>
          </a:prstGeom>
          <a:noFill/>
        </p:spPr>
        <p:txBody>
          <a:bodyPr wrap="square" lIns="91440" tIns="45720" rIns="91440" bIns="45720" rtlCol="0" anchor="t">
            <a:spAutoFit/>
          </a:bodyPr>
          <a:lstStyle/>
          <a:p>
            <a:r>
              <a:rPr lang="en-US" sz="1400" dirty="0"/>
              <a:t>linkedin.com/company/ercot</a:t>
            </a:r>
          </a:p>
        </p:txBody>
      </p:sp>
      <p:pic>
        <p:nvPicPr>
          <p:cNvPr id="17" name="Graphic 16" descr="Instagram icon">
            <a:extLst>
              <a:ext uri="{FF2B5EF4-FFF2-40B4-BE49-F238E27FC236}">
                <a16:creationId xmlns:a16="http://schemas.microsoft.com/office/drawing/2014/main" id="{253A132C-4DFA-62F1-D25A-9C176280377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8326128" y="5773360"/>
            <a:ext cx="314996" cy="314996"/>
          </a:xfrm>
          <a:prstGeom prst="rect">
            <a:avLst/>
          </a:prstGeom>
        </p:spPr>
      </p:pic>
      <p:sp>
        <p:nvSpPr>
          <p:cNvPr id="18" name="TextBox 17">
            <a:extLst>
              <a:ext uri="{FF2B5EF4-FFF2-40B4-BE49-F238E27FC236}">
                <a16:creationId xmlns:a16="http://schemas.microsoft.com/office/drawing/2014/main" id="{C36F1584-300D-A8F1-CE34-0DF564E44055}"/>
              </a:ext>
              <a:ext uri="{C183D7F6-B498-43B3-948B-1728B52AA6E4}">
                <adec:decorative xmlns:adec="http://schemas.microsoft.com/office/drawing/2017/decorative" val="0"/>
              </a:ext>
            </a:extLst>
          </p:cNvPr>
          <p:cNvSpPr txBox="1"/>
          <p:nvPr userDrawn="1"/>
        </p:nvSpPr>
        <p:spPr>
          <a:xfrm>
            <a:off x="8706121" y="5773359"/>
            <a:ext cx="3132351" cy="307777"/>
          </a:xfrm>
          <a:prstGeom prst="rect">
            <a:avLst/>
          </a:prstGeom>
          <a:noFill/>
        </p:spPr>
        <p:txBody>
          <a:bodyPr wrap="square" lIns="91440" tIns="45720" rIns="91440" bIns="45720" rtlCol="0" anchor="t">
            <a:spAutoFit/>
          </a:bodyPr>
          <a:lstStyle/>
          <a:p>
            <a:r>
              <a:rPr lang="en-US" sz="1400" dirty="0"/>
              <a:t>instagram.com/ercot_iso</a:t>
            </a:r>
          </a:p>
        </p:txBody>
      </p:sp>
      <p:sp>
        <p:nvSpPr>
          <p:cNvPr id="20" name="Footer Placeholder 3">
            <a:extLst>
              <a:ext uri="{FF2B5EF4-FFF2-40B4-BE49-F238E27FC236}">
                <a16:creationId xmlns:a16="http://schemas.microsoft.com/office/drawing/2014/main" id="{7C754C4F-B602-D803-BB7A-BEE1415CE0E5}"/>
              </a:ext>
            </a:extLst>
          </p:cNvPr>
          <p:cNvSpPr>
            <a:spLocks noGrp="1"/>
          </p:cNvSpPr>
          <p:nvPr>
            <p:ph type="ftr" sz="quarter" idx="11"/>
          </p:nvPr>
        </p:nvSpPr>
        <p:spPr>
          <a:xfrm>
            <a:off x="530869" y="6356350"/>
            <a:ext cx="5565131"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May 13,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17860560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Slide with Social">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0511CB1D-D7A8-8516-A8D6-FDE88BB37837}"/>
              </a:ext>
            </a:extLst>
          </p:cNvPr>
          <p:cNvSpPr>
            <a:spLocks noGrp="1"/>
          </p:cNvSpPr>
          <p:nvPr>
            <p:ph type="title"/>
          </p:nvPr>
        </p:nvSpPr>
        <p:spPr>
          <a:xfrm>
            <a:off x="530868" y="1430448"/>
            <a:ext cx="5565132" cy="1848259"/>
          </a:xfrm>
        </p:spPr>
        <p:txBody>
          <a:bodyPr anchor="ctr"/>
          <a:lstStyle>
            <a:lvl1pPr>
              <a:defRPr sz="4000"/>
            </a:lvl1pPr>
          </a:lstStyle>
          <a:p>
            <a:r>
              <a:rPr lang="en-US" dirty="0"/>
              <a:t>Click to edit Master title style</a:t>
            </a:r>
          </a:p>
        </p:txBody>
      </p:sp>
      <p:sp>
        <p:nvSpPr>
          <p:cNvPr id="26" name="Text Placeholder 22">
            <a:extLst>
              <a:ext uri="{FF2B5EF4-FFF2-40B4-BE49-F238E27FC236}">
                <a16:creationId xmlns:a16="http://schemas.microsoft.com/office/drawing/2014/main" id="{7DB85F87-C4AC-5AA2-4395-ABB6B533D5DF}"/>
              </a:ext>
            </a:extLst>
          </p:cNvPr>
          <p:cNvSpPr>
            <a:spLocks noGrp="1"/>
          </p:cNvSpPr>
          <p:nvPr>
            <p:ph type="body" sz="quarter" idx="13"/>
          </p:nvPr>
        </p:nvSpPr>
        <p:spPr>
          <a:xfrm>
            <a:off x="530868" y="3501136"/>
            <a:ext cx="5565132"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dirty="0"/>
              <a:t>Click to edit Master text styles</a:t>
            </a:r>
          </a:p>
        </p:txBody>
      </p:sp>
      <p:sp>
        <p:nvSpPr>
          <p:cNvPr id="25" name="Footer Placeholder 3">
            <a:extLst>
              <a:ext uri="{FF2B5EF4-FFF2-40B4-BE49-F238E27FC236}">
                <a16:creationId xmlns:a16="http://schemas.microsoft.com/office/drawing/2014/main" id="{524951DF-39E3-E4DB-EB22-28C36CEEB99F}"/>
              </a:ext>
            </a:extLst>
          </p:cNvPr>
          <p:cNvSpPr>
            <a:spLocks noGrp="1"/>
          </p:cNvSpPr>
          <p:nvPr>
            <p:ph type="ftr" sz="quarter" idx="11"/>
          </p:nvPr>
        </p:nvSpPr>
        <p:spPr>
          <a:xfrm>
            <a:off x="530869" y="6356350"/>
            <a:ext cx="8010526"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May 13,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27099429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ppendix1">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0"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9" name="Graphic 18" descr="ERCOT logo">
            <a:extLst>
              <a:ext uri="{FF2B5EF4-FFF2-40B4-BE49-F238E27FC236}">
                <a16:creationId xmlns:a16="http://schemas.microsoft.com/office/drawing/2014/main" id="{B751E01E-9D1B-AB32-9537-F544F49949EB}"/>
              </a:ext>
            </a:extLst>
          </p:cNvPr>
          <p:cNvPicPr>
            <a:picLocks noChangeAspect="1"/>
          </p:cNvPicPr>
          <p:nvPr userDrawn="1"/>
        </p:nvPicPr>
        <p:blipFill>
          <a:blip>
            <a:extLst>
              <a:ext uri="{96DAC541-7B7A-43D3-8B79-37D633B846F1}">
                <asvg:svgBlip xmlns:asvg="http://schemas.microsoft.com/office/drawing/2016/SVG/main" r:embed="rId2"/>
              </a:ext>
            </a:extLst>
          </a:blip>
          <a:srcRect/>
          <a:stretch/>
        </p:blipFill>
        <p:spPr>
          <a:xfrm>
            <a:off x="137956" y="108220"/>
            <a:ext cx="703682" cy="259285"/>
          </a:xfrm>
          <a:prstGeom prst="rect">
            <a:avLst/>
          </a:prstGeom>
        </p:spPr>
      </p:pic>
      <p:sp>
        <p:nvSpPr>
          <p:cNvPr id="2" name="Title 1">
            <a:extLst>
              <a:ext uri="{FF2B5EF4-FFF2-40B4-BE49-F238E27FC236}">
                <a16:creationId xmlns:a16="http://schemas.microsoft.com/office/drawing/2014/main" id="{C5AB5A33-CD56-3912-4016-20DF30F14CCA}"/>
              </a:ext>
            </a:extLst>
          </p:cNvPr>
          <p:cNvSpPr>
            <a:spLocks noGrp="1"/>
          </p:cNvSpPr>
          <p:nvPr>
            <p:ph type="title"/>
          </p:nvPr>
        </p:nvSpPr>
        <p:spPr>
          <a:xfrm>
            <a:off x="530869" y="1430448"/>
            <a:ext cx="4064224" cy="1848259"/>
          </a:xfrm>
        </p:spPr>
        <p:txBody>
          <a:bodyPr anchor="ctr"/>
          <a:lstStyle>
            <a:lvl1pPr>
              <a:defRPr sz="4000"/>
            </a:lvl1pPr>
          </a:lstStyle>
          <a:p>
            <a:r>
              <a:rPr lang="en-US" dirty="0"/>
              <a:t>Click to edit Master title style</a:t>
            </a:r>
          </a:p>
        </p:txBody>
      </p:sp>
      <p:sp>
        <p:nvSpPr>
          <p:cNvPr id="23" name="Text Placeholder 22">
            <a:extLst>
              <a:ext uri="{FF2B5EF4-FFF2-40B4-BE49-F238E27FC236}">
                <a16:creationId xmlns:a16="http://schemas.microsoft.com/office/drawing/2014/main" id="{113BE72E-F22F-EA59-A56F-ACBBDAEAF810}"/>
              </a:ext>
            </a:extLst>
          </p:cNvPr>
          <p:cNvSpPr>
            <a:spLocks noGrp="1"/>
          </p:cNvSpPr>
          <p:nvPr>
            <p:ph type="body" sz="quarter" idx="13"/>
          </p:nvPr>
        </p:nvSpPr>
        <p:spPr>
          <a:xfrm>
            <a:off x="530869" y="3501136"/>
            <a:ext cx="4078434"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dirty="0"/>
              <a:t>Click to edit Master text styles</a:t>
            </a:r>
          </a:p>
        </p:txBody>
      </p:sp>
      <p:sp>
        <p:nvSpPr>
          <p:cNvPr id="7" name="Text Placeholder 6">
            <a:extLst>
              <a:ext uri="{FF2B5EF4-FFF2-40B4-BE49-F238E27FC236}">
                <a16:creationId xmlns:a16="http://schemas.microsoft.com/office/drawing/2014/main" id="{6A05AE35-B341-C586-A0DD-9B916DA1D819}"/>
              </a:ext>
            </a:extLst>
          </p:cNvPr>
          <p:cNvSpPr>
            <a:spLocks noGrp="1"/>
          </p:cNvSpPr>
          <p:nvPr>
            <p:ph type="body" sz="quarter" idx="14"/>
          </p:nvPr>
        </p:nvSpPr>
        <p:spPr>
          <a:xfrm>
            <a:off x="5076825" y="1371600"/>
            <a:ext cx="6581775"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a:xfrm>
            <a:off x="530869" y="6356350"/>
            <a:ext cx="8010526"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May 13,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grpSp>
        <p:nvGrpSpPr>
          <p:cNvPr id="8" name="Group 7" descr="Confidential document label">
            <a:extLst>
              <a:ext uri="{FF2B5EF4-FFF2-40B4-BE49-F238E27FC236}">
                <a16:creationId xmlns:a16="http://schemas.microsoft.com/office/drawing/2014/main" id="{CDD9FF63-9408-EDE4-8E4D-207871A99374}"/>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0E25432-F52F-28E3-5AF1-36B3BEC45282}"/>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89B3A409-F400-7551-A8C4-6293E631585B}"/>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dirty="0">
                  <a:solidFill>
                    <a:schemeClr val="bg1"/>
                  </a:solidFill>
                </a:rPr>
                <a:t>PUBLIC</a:t>
              </a:r>
            </a:p>
          </p:txBody>
        </p:sp>
      </p:grpSp>
    </p:spTree>
    <p:extLst>
      <p:ext uri="{BB962C8B-B14F-4D97-AF65-F5344CB8AC3E}">
        <p14:creationId xmlns:p14="http://schemas.microsoft.com/office/powerpoint/2010/main" val="19646740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9C062-513C-DF24-5E8C-7A974D572078}"/>
              </a:ext>
            </a:extLst>
          </p:cNvPr>
          <p:cNvSpPr>
            <a:spLocks noGrp="1"/>
          </p:cNvSpPr>
          <p:nvPr>
            <p:ph type="ctrTitle"/>
          </p:nvPr>
        </p:nvSpPr>
        <p:spPr>
          <a:xfrm>
            <a:off x="533400" y="1122363"/>
            <a:ext cx="11125200" cy="2387600"/>
          </a:xfrm>
        </p:spPr>
        <p:txBody>
          <a:bodyPr anchor="ctr">
            <a:normAutofit/>
          </a:bodyPr>
          <a:lstStyle>
            <a:lvl1pPr algn="ctr">
              <a:defRPr sz="4000"/>
            </a:lvl1pPr>
          </a:lstStyle>
          <a:p>
            <a:r>
              <a:rPr lang="en-US"/>
              <a:t>Click to edit Master title style</a:t>
            </a:r>
          </a:p>
        </p:txBody>
      </p:sp>
      <p:sp>
        <p:nvSpPr>
          <p:cNvPr id="3" name="Subtitle 2">
            <a:extLst>
              <a:ext uri="{FF2B5EF4-FFF2-40B4-BE49-F238E27FC236}">
                <a16:creationId xmlns:a16="http://schemas.microsoft.com/office/drawing/2014/main" id="{532C3F11-2763-0216-A1B0-5E8B4FA80139}"/>
              </a:ext>
            </a:extLst>
          </p:cNvPr>
          <p:cNvSpPr>
            <a:spLocks noGrp="1"/>
          </p:cNvSpPr>
          <p:nvPr>
            <p:ph type="subTitle" idx="1"/>
          </p:nvPr>
        </p:nvSpPr>
        <p:spPr>
          <a:xfrm>
            <a:off x="533400" y="3602038"/>
            <a:ext cx="11125200" cy="1655762"/>
          </a:xfrm>
        </p:spPr>
        <p:txBody>
          <a:bodyPr wrap="square"/>
          <a:lstStyle>
            <a:lvl1pPr marL="0" indent="0" algn="ctr">
              <a:buNone/>
              <a:defRPr sz="2400" b="1">
                <a:solidFill>
                  <a:srgbClr val="00829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5" name="Footer Placeholder 4">
            <a:extLst>
              <a:ext uri="{FF2B5EF4-FFF2-40B4-BE49-F238E27FC236}">
                <a16:creationId xmlns:a16="http://schemas.microsoft.com/office/drawing/2014/main" id="{E95C98B8-43D7-C7B4-9956-25AC1BBC5587}"/>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C6E9BF30-5D82-5572-733E-882E0C0D3307}"/>
              </a:ext>
            </a:extLst>
          </p:cNvPr>
          <p:cNvSpPr>
            <a:spLocks noGrp="1"/>
          </p:cNvSpPr>
          <p:nvPr>
            <p:ph type="dt" sz="half" idx="10"/>
          </p:nvPr>
        </p:nvSpPr>
        <p:spPr/>
        <p:txBody>
          <a:bodyPr/>
          <a:lstStyle/>
          <a:p>
            <a:fld id="{8D345B5F-6A76-46F9-AC11-757A044249AE}" type="datetime4">
              <a:rPr lang="en-US" smtClean="0"/>
              <a:t>May 13, 2026</a:t>
            </a:fld>
            <a:endParaRPr lang="en-US" dirty="0"/>
          </a:p>
        </p:txBody>
      </p:sp>
      <p:sp>
        <p:nvSpPr>
          <p:cNvPr id="6" name="Slide Number Placeholder 5">
            <a:extLst>
              <a:ext uri="{FF2B5EF4-FFF2-40B4-BE49-F238E27FC236}">
                <a16:creationId xmlns:a16="http://schemas.microsoft.com/office/drawing/2014/main" id="{BB5906F4-426A-AD9D-021A-D7E95E349F77}"/>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42651303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ide Keynot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6867525"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11">
            <a:extLst>
              <a:ext uri="{FF2B5EF4-FFF2-40B4-BE49-F238E27FC236}">
                <a16:creationId xmlns:a16="http://schemas.microsoft.com/office/drawing/2014/main" id="{28CAB249-6E2A-0D66-037F-C8C994EC04ED}"/>
              </a:ext>
            </a:extLst>
          </p:cNvPr>
          <p:cNvSpPr>
            <a:spLocks noGrp="1"/>
          </p:cNvSpPr>
          <p:nvPr>
            <p:ph type="body" sz="quarter" idx="15"/>
          </p:nvPr>
        </p:nvSpPr>
        <p:spPr>
          <a:xfrm flipH="1">
            <a:off x="7598003" y="1676400"/>
            <a:ext cx="4060596" cy="3190875"/>
          </a:xfrm>
          <a:prstGeom prst="foldedCorner">
            <a:avLst>
              <a:gd name="adj" fmla="val 8542"/>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b="1" dirty="0"/>
            </a:lvl1pPr>
            <a:lvl2pPr marL="548640" indent="-182880">
              <a:buFont typeface="Arial" panose="020B0604020202020204" pitchFamily="34" charset="0"/>
              <a:buChar char="•"/>
              <a:defRPr lang="en-US" dirty="0"/>
            </a:lvl2pPr>
            <a:lvl3pPr>
              <a:defRPr lang="en-US" dirty="0"/>
            </a:lvl3pPr>
            <a:lvl4pPr>
              <a:defRPr lang="en-US" dirty="0"/>
            </a:lvl4pPr>
            <a:lvl5pPr>
              <a:defRPr lang="en-US"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14560760-0B16-41B8-81DA-58FA2187E1CC}" type="datetime4">
              <a:rPr lang="en-US" smtClean="0"/>
              <a:t>May 13, 2026</a:t>
            </a:fld>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22419914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Keynote with Sidebar">
    <p:spTree>
      <p:nvGrpSpPr>
        <p:cNvPr id="1" name=""/>
        <p:cNvGrpSpPr/>
        <p:nvPr/>
      </p:nvGrpSpPr>
      <p:grpSpPr>
        <a:xfrm>
          <a:off x="0" y="0"/>
          <a:ext cx="0" cy="0"/>
          <a:chOff x="0" y="0"/>
          <a:chExt cx="0" cy="0"/>
        </a:xfrm>
      </p:grpSpPr>
      <p:sp>
        <p:nvSpPr>
          <p:cNvPr id="9" name="Title Placeholder 1">
            <a:extLst>
              <a:ext uri="{FF2B5EF4-FFF2-40B4-BE49-F238E27FC236}">
                <a16:creationId xmlns:a16="http://schemas.microsoft.com/office/drawing/2014/main" id="{EF24F99E-0EFC-4E0E-5FA5-D6E2097368DF}"/>
              </a:ext>
            </a:extLst>
          </p:cNvPr>
          <p:cNvSpPr>
            <a:spLocks noGrp="1"/>
          </p:cNvSpPr>
          <p:nvPr>
            <p:ph type="title"/>
          </p:nvPr>
        </p:nvSpPr>
        <p:spPr>
          <a:xfrm>
            <a:off x="1257300" y="457200"/>
            <a:ext cx="5991225" cy="914400"/>
          </a:xfrm>
          <a:prstGeom prst="rect">
            <a:avLst/>
          </a:prstGeom>
          <a:noFill/>
        </p:spPr>
        <p:txBody>
          <a:bodyPr vert="horz" lIns="0" tIns="0" rIns="0" bIns="0" rtlCol="0" anchor="t">
            <a:normAutofit/>
          </a:bodyPr>
          <a:lstStyle/>
          <a:p>
            <a:r>
              <a:rPr lang="en-US" dirty="0"/>
              <a:t>Click to edit Master title style</a:t>
            </a:r>
          </a:p>
        </p:txBody>
      </p:sp>
      <p:sp>
        <p:nvSpPr>
          <p:cNvPr id="13" name="Text Placeholder 12">
            <a:extLst>
              <a:ext uri="{FF2B5EF4-FFF2-40B4-BE49-F238E27FC236}">
                <a16:creationId xmlns:a16="http://schemas.microsoft.com/office/drawing/2014/main" id="{56CB17BE-2CF2-5B69-2FA2-C556C75E78C7}"/>
              </a:ext>
            </a:extLst>
          </p:cNvPr>
          <p:cNvSpPr>
            <a:spLocks noGrp="1"/>
          </p:cNvSpPr>
          <p:nvPr>
            <p:ph type="body" sz="quarter" idx="17"/>
          </p:nvPr>
        </p:nvSpPr>
        <p:spPr>
          <a:xfrm>
            <a:off x="495299" y="1676400"/>
            <a:ext cx="6791325" cy="26098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300" y="4463716"/>
            <a:ext cx="6800850" cy="1744579"/>
          </a:xfrm>
          <a:prstGeom prst="foldedCorner">
            <a:avLst>
              <a:gd name="adj" fmla="val 16667"/>
            </a:avLst>
          </a:prstGeom>
          <a:solidFill>
            <a:schemeClr val="accent2">
              <a:lumMod val="20000"/>
              <a:lumOff val="8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a:extLst>
              <a:ext uri="{FF2B5EF4-FFF2-40B4-BE49-F238E27FC236}">
                <a16:creationId xmlns:a16="http://schemas.microsoft.com/office/drawing/2014/main" id="{8C5D5F82-2DE8-D31E-AE3D-018BD935DE3D}"/>
              </a:ext>
            </a:extLst>
          </p:cNvPr>
          <p:cNvSpPr>
            <a:spLocks noGrp="1"/>
          </p:cNvSpPr>
          <p:nvPr>
            <p:ph idx="16"/>
          </p:nvPr>
        </p:nvSpPr>
        <p:spPr>
          <a:xfrm>
            <a:off x="8077201" y="533400"/>
            <a:ext cx="3581400" cy="5638799"/>
          </a:xfrm>
        </p:spPr>
        <p:txBody>
          <a:bodyPr>
            <a:noAutofit/>
          </a:bodyPr>
          <a:lstStyle>
            <a:lvl1pPr>
              <a:defRPr lang="en-US" dirty="0"/>
            </a:lvl1pPr>
            <a:lvl2pPr>
              <a:defRPr lang="en-US" dirty="0"/>
            </a:lvl2pPr>
            <a:lvl3pPr>
              <a:defRPr lang="en-US" dirty="0"/>
            </a:lvl3pPr>
            <a:lvl4pPr>
              <a:defRPr lang="en-US" dirty="0"/>
            </a:lvl4pPr>
            <a:lvl5pPr>
              <a:defRPr lang="en-US" dirty="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1" y="6356350"/>
            <a:ext cx="6762749" cy="365125"/>
          </a:xfrm>
        </p:spPr>
        <p:txBody>
          <a:bodyPr wrap="square" lIns="0"/>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May 13, 2026</a:t>
            </a:fld>
            <a:endParaRPr lang="en-US" dirty="0"/>
          </a:p>
        </p:txBody>
      </p:sp>
      <p:sp>
        <p:nvSpPr>
          <p:cNvPr id="7" name="Rectangle 6">
            <a:extLst>
              <a:ext uri="{FF2B5EF4-FFF2-40B4-BE49-F238E27FC236}">
                <a16:creationId xmlns:a16="http://schemas.microsoft.com/office/drawing/2014/main" id="{155086D0-23A2-1C6B-A4BF-B6E909DA999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6574750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Keynote Horizontal">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11163300" cy="2619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299" y="4463716"/>
            <a:ext cx="11163298" cy="1744579"/>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May 13, 2026</a:t>
            </a:fld>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34633517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1" name="Title Placeholder 1">
            <a:extLst>
              <a:ext uri="{FF2B5EF4-FFF2-40B4-BE49-F238E27FC236}">
                <a16:creationId xmlns:a16="http://schemas.microsoft.com/office/drawing/2014/main" id="{03A0C87A-E909-99E5-543B-B8CA963FA44D}"/>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21" name="Text Placeholder 20">
            <a:extLst>
              <a:ext uri="{FF2B5EF4-FFF2-40B4-BE49-F238E27FC236}">
                <a16:creationId xmlns:a16="http://schemas.microsoft.com/office/drawing/2014/main" id="{43EC354D-D331-C418-3300-B354E37BE146}"/>
              </a:ext>
            </a:extLst>
          </p:cNvPr>
          <p:cNvSpPr>
            <a:spLocks noGrp="1"/>
          </p:cNvSpPr>
          <p:nvPr>
            <p:ph type="body" sz="quarter" idx="13"/>
          </p:nvPr>
        </p:nvSpPr>
        <p:spPr>
          <a:xfrm>
            <a:off x="495300" y="1981200"/>
            <a:ext cx="5381625" cy="4191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2">
            <a:extLst>
              <a:ext uri="{FF2B5EF4-FFF2-40B4-BE49-F238E27FC236}">
                <a16:creationId xmlns:a16="http://schemas.microsoft.com/office/drawing/2014/main" id="{8AF89336-B087-2FA3-5FA7-10663E499445}"/>
              </a:ext>
            </a:extLst>
          </p:cNvPr>
          <p:cNvSpPr>
            <a:spLocks noGrp="1"/>
          </p:cNvSpPr>
          <p:nvPr>
            <p:ph type="body" sz="quarter" idx="14"/>
          </p:nvPr>
        </p:nvSpPr>
        <p:spPr>
          <a:xfrm>
            <a:off x="6343650" y="1971674"/>
            <a:ext cx="5314950" cy="42107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615AFFA6-4F88-DA05-B2CA-9691F408E98F}"/>
              </a:ext>
            </a:extLst>
          </p:cNvPr>
          <p:cNvSpPr>
            <a:spLocks noGrp="1"/>
          </p:cNvSpPr>
          <p:nvPr>
            <p:ph type="ftr" sz="quarter" idx="11"/>
          </p:nvPr>
        </p:nvSpPr>
        <p:spPr/>
        <p:txBody>
          <a:bodyPr/>
          <a:lstStyle/>
          <a:p>
            <a:endParaRPr lang="en-US" dirty="0"/>
          </a:p>
        </p:txBody>
      </p:sp>
      <p:sp>
        <p:nvSpPr>
          <p:cNvPr id="5" name="Date Placeholder 4">
            <a:extLst>
              <a:ext uri="{FF2B5EF4-FFF2-40B4-BE49-F238E27FC236}">
                <a16:creationId xmlns:a16="http://schemas.microsoft.com/office/drawing/2014/main" id="{0AD51180-8907-F3FB-F8E0-201D1BE61650}"/>
              </a:ext>
            </a:extLst>
          </p:cNvPr>
          <p:cNvSpPr>
            <a:spLocks noGrp="1"/>
          </p:cNvSpPr>
          <p:nvPr>
            <p:ph type="dt" sz="half" idx="10"/>
          </p:nvPr>
        </p:nvSpPr>
        <p:spPr/>
        <p:txBody>
          <a:bodyPr/>
          <a:lstStyle/>
          <a:p>
            <a:fld id="{91B5BA03-1E8A-4A71-9375-E941FF070046}" type="datetime4">
              <a:rPr lang="en-US" smtClean="0"/>
              <a:t>May 13, 2026</a:t>
            </a:fld>
            <a:endParaRPr lang="en-US" dirty="0"/>
          </a:p>
        </p:txBody>
      </p:sp>
      <p:sp>
        <p:nvSpPr>
          <p:cNvPr id="7" name="Slide Number Placeholder 6">
            <a:extLst>
              <a:ext uri="{FF2B5EF4-FFF2-40B4-BE49-F238E27FC236}">
                <a16:creationId xmlns:a16="http://schemas.microsoft.com/office/drawing/2014/main" id="{A7C96C78-7C87-2BC7-8FE9-856E3E375E71}"/>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16075441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5BA45-4981-AC22-EC96-99A5E0901D64}"/>
              </a:ext>
            </a:extLst>
          </p:cNvPr>
          <p:cNvSpPr>
            <a:spLocks noGrp="1"/>
          </p:cNvSpPr>
          <p:nvPr>
            <p:ph type="title"/>
          </p:nvPr>
        </p:nvSpPr>
        <p:spPr>
          <a:xfrm>
            <a:off x="1257300" y="461962"/>
            <a:ext cx="4838700" cy="1527094"/>
          </a:xfrm>
        </p:spPr>
        <p:txBody>
          <a:bodyPr anchor="t">
            <a:normAutofit/>
          </a:bodyPr>
          <a:lstStyle>
            <a:lvl1pPr>
              <a:defRPr lang="en-US" dirty="0"/>
            </a:lvl1pPr>
          </a:lstStyle>
          <a:p>
            <a:r>
              <a:rPr lang="en-US" dirty="0"/>
              <a:t>Click to edit Master title style</a:t>
            </a:r>
          </a:p>
        </p:txBody>
      </p:sp>
      <p:sp>
        <p:nvSpPr>
          <p:cNvPr id="5" name="Date Placeholder 4">
            <a:extLst>
              <a:ext uri="{FF2B5EF4-FFF2-40B4-BE49-F238E27FC236}">
                <a16:creationId xmlns:a16="http://schemas.microsoft.com/office/drawing/2014/main" id="{D0273643-F605-4790-3956-B453E9FC90CB}"/>
              </a:ext>
            </a:extLst>
          </p:cNvPr>
          <p:cNvSpPr>
            <a:spLocks noGrp="1"/>
          </p:cNvSpPr>
          <p:nvPr>
            <p:ph type="dt" sz="half" idx="10"/>
          </p:nvPr>
        </p:nvSpPr>
        <p:spPr/>
        <p:txBody>
          <a:bodyPr/>
          <a:lstStyle/>
          <a:p>
            <a:fld id="{2DF188F8-67CB-419F-AAD4-5AB1C4EFBB40}" type="datetime4">
              <a:rPr lang="en-US" smtClean="0"/>
              <a:t>May 13, 2026</a:t>
            </a:fld>
            <a:endParaRPr lang="en-US" dirty="0"/>
          </a:p>
        </p:txBody>
      </p:sp>
      <p:sp>
        <p:nvSpPr>
          <p:cNvPr id="6" name="Footer Placeholder 5">
            <a:extLst>
              <a:ext uri="{FF2B5EF4-FFF2-40B4-BE49-F238E27FC236}">
                <a16:creationId xmlns:a16="http://schemas.microsoft.com/office/drawing/2014/main" id="{B0265AF8-0057-EBA2-2E30-0B741139752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85ADE8A-3AB5-3C00-B26E-3F6DD6EA52F2}"/>
              </a:ext>
            </a:extLst>
          </p:cNvPr>
          <p:cNvSpPr>
            <a:spLocks noGrp="1"/>
          </p:cNvSpPr>
          <p:nvPr>
            <p:ph type="sldNum" sz="quarter" idx="12"/>
          </p:nvPr>
        </p:nvSpPr>
        <p:spPr/>
        <p:txBody>
          <a:bodyPr/>
          <a:lstStyle/>
          <a:p>
            <a:fld id="{BCDE79FB-97BA-492B-8D57-F1373F9ADA95}" type="slidenum">
              <a:rPr lang="en-US" smtClean="0"/>
              <a:t>‹#›</a:t>
            </a:fld>
            <a:endParaRPr lang="en-US" dirty="0"/>
          </a:p>
        </p:txBody>
      </p:sp>
      <p:sp>
        <p:nvSpPr>
          <p:cNvPr id="16" name="Text Placeholder 15">
            <a:extLst>
              <a:ext uri="{FF2B5EF4-FFF2-40B4-BE49-F238E27FC236}">
                <a16:creationId xmlns:a16="http://schemas.microsoft.com/office/drawing/2014/main" id="{581ED5FB-5036-27D9-26F4-B48307D67C6E}"/>
              </a:ext>
            </a:extLst>
          </p:cNvPr>
          <p:cNvSpPr>
            <a:spLocks noGrp="1"/>
          </p:cNvSpPr>
          <p:nvPr>
            <p:ph type="body" sz="quarter" idx="13"/>
          </p:nvPr>
        </p:nvSpPr>
        <p:spPr>
          <a:xfrm>
            <a:off x="495300" y="2181225"/>
            <a:ext cx="5600700" cy="4000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17">
            <a:extLst>
              <a:ext uri="{FF2B5EF4-FFF2-40B4-BE49-F238E27FC236}">
                <a16:creationId xmlns:a16="http://schemas.microsoft.com/office/drawing/2014/main" id="{B0ACB72E-F2A9-AC8B-FAC7-489B4728504C}"/>
              </a:ext>
            </a:extLst>
          </p:cNvPr>
          <p:cNvSpPr>
            <a:spLocks noGrp="1"/>
          </p:cNvSpPr>
          <p:nvPr>
            <p:ph type="body" sz="quarter" idx="14"/>
          </p:nvPr>
        </p:nvSpPr>
        <p:spPr>
          <a:xfrm>
            <a:off x="6457950" y="457200"/>
            <a:ext cx="5200650" cy="5724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445951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3" name="Title Placeholder 1">
            <a:extLst>
              <a:ext uri="{FF2B5EF4-FFF2-40B4-BE49-F238E27FC236}">
                <a16:creationId xmlns:a16="http://schemas.microsoft.com/office/drawing/2014/main" id="{197228CF-7CDD-26CC-CA47-4AF0A314BDEA}"/>
              </a:ext>
            </a:extLst>
          </p:cNvPr>
          <p:cNvSpPr>
            <a:spLocks noGrp="1"/>
          </p:cNvSpPr>
          <p:nvPr>
            <p:ph type="title"/>
          </p:nvPr>
        </p:nvSpPr>
        <p:spPr>
          <a:xfrm>
            <a:off x="1257300" y="457200"/>
            <a:ext cx="4838700" cy="1219200"/>
          </a:xfrm>
          <a:prstGeom prst="rect">
            <a:avLst/>
          </a:prstGeom>
          <a:noFill/>
        </p:spPr>
        <p:txBody>
          <a:bodyPr vert="horz" lIns="0" tIns="0" rIns="0" bIns="0" rtlCol="0" anchor="t">
            <a:normAutofit/>
          </a:bodyPr>
          <a:lstStyle/>
          <a:p>
            <a:r>
              <a:rPr lang="en-US" dirty="0"/>
              <a:t>Click to edit Master title style</a:t>
            </a:r>
          </a:p>
        </p:txBody>
      </p:sp>
      <p:sp>
        <p:nvSpPr>
          <p:cNvPr id="12" name="Text Placeholder 11">
            <a:extLst>
              <a:ext uri="{FF2B5EF4-FFF2-40B4-BE49-F238E27FC236}">
                <a16:creationId xmlns:a16="http://schemas.microsoft.com/office/drawing/2014/main" id="{C277CEE6-13A0-6BA8-8A3C-EA3A8B9CA323}"/>
              </a:ext>
            </a:extLst>
          </p:cNvPr>
          <p:cNvSpPr>
            <a:spLocks noGrp="1"/>
          </p:cNvSpPr>
          <p:nvPr>
            <p:ph type="body" sz="quarter" idx="13"/>
          </p:nvPr>
        </p:nvSpPr>
        <p:spPr>
          <a:xfrm>
            <a:off x="493776" y="2152650"/>
            <a:ext cx="5602224" cy="40195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Picture Placeholder 2">
            <a:extLst>
              <a:ext uri="{FF2B5EF4-FFF2-40B4-BE49-F238E27FC236}">
                <a16:creationId xmlns:a16="http://schemas.microsoft.com/office/drawing/2014/main" id="{5E24E62B-01AB-F5DE-E2D4-85B1DECC92BB}"/>
              </a:ext>
              <a:ext uri="{C183D7F6-B498-43B3-948B-1728B52AA6E4}">
                <adec:decorative xmlns:adec="http://schemas.microsoft.com/office/drawing/2017/decorative" val="1"/>
              </a:ext>
            </a:extLst>
          </p:cNvPr>
          <p:cNvSpPr>
            <a:spLocks noGrp="1"/>
          </p:cNvSpPr>
          <p:nvPr>
            <p:ph type="pic" idx="1"/>
          </p:nvPr>
        </p:nvSpPr>
        <p:spPr>
          <a:xfrm>
            <a:off x="6496050" y="0"/>
            <a:ext cx="569595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8" name="Rectangle 7">
            <a:extLst>
              <a:ext uri="{FF2B5EF4-FFF2-40B4-BE49-F238E27FC236}">
                <a16:creationId xmlns:a16="http://schemas.microsoft.com/office/drawing/2014/main" id="{4C33291D-BE72-DBF6-5318-1BD0E7127EE8}"/>
              </a:ext>
              <a:ext uri="{C183D7F6-B498-43B3-948B-1728B52AA6E4}">
                <adec:decorative xmlns:adec="http://schemas.microsoft.com/office/drawing/2017/decorative" val="1"/>
              </a:ext>
            </a:extLst>
          </p:cNvPr>
          <p:cNvSpPr/>
          <p:nvPr/>
        </p:nvSpPr>
        <p:spPr>
          <a:xfrm>
            <a:off x="10853288" y="6356350"/>
            <a:ext cx="1338712" cy="3651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ooter Placeholder 5">
            <a:extLst>
              <a:ext uri="{FF2B5EF4-FFF2-40B4-BE49-F238E27FC236}">
                <a16:creationId xmlns:a16="http://schemas.microsoft.com/office/drawing/2014/main" id="{21138100-AC14-9CC0-AD86-426AD89D4336}"/>
              </a:ext>
            </a:extLst>
          </p:cNvPr>
          <p:cNvSpPr>
            <a:spLocks noGrp="1"/>
          </p:cNvSpPr>
          <p:nvPr>
            <p:ph type="ftr" sz="quarter" idx="11"/>
          </p:nvPr>
        </p:nvSpPr>
        <p:spPr/>
        <p:txBody>
          <a:bodyPr/>
          <a:lstStyle/>
          <a:p>
            <a:endParaRPr lang="en-US" dirty="0"/>
          </a:p>
        </p:txBody>
      </p:sp>
      <p:sp>
        <p:nvSpPr>
          <p:cNvPr id="5" name="Date Placeholder 4">
            <a:extLst>
              <a:ext uri="{FF2B5EF4-FFF2-40B4-BE49-F238E27FC236}">
                <a16:creationId xmlns:a16="http://schemas.microsoft.com/office/drawing/2014/main" id="{1D796E23-B521-5C07-85E1-BA73A20DB266}"/>
              </a:ext>
            </a:extLst>
          </p:cNvPr>
          <p:cNvSpPr>
            <a:spLocks noGrp="1"/>
          </p:cNvSpPr>
          <p:nvPr>
            <p:ph type="dt" sz="half" idx="10"/>
          </p:nvPr>
        </p:nvSpPr>
        <p:spPr/>
        <p:txBody>
          <a:bodyPr/>
          <a:lstStyle/>
          <a:p>
            <a:fld id="{E710D0B2-8800-4E48-BDCE-A19E57C7C5AF}" type="datetime4">
              <a:rPr lang="en-US" smtClean="0"/>
              <a:t>May 13, 2026</a:t>
            </a:fld>
            <a:endParaRPr lang="en-US" dirty="0"/>
          </a:p>
        </p:txBody>
      </p:sp>
      <p:sp>
        <p:nvSpPr>
          <p:cNvPr id="7" name="Slide Number Placeholder 6">
            <a:extLst>
              <a:ext uri="{FF2B5EF4-FFF2-40B4-BE49-F238E27FC236}">
                <a16:creationId xmlns:a16="http://schemas.microsoft.com/office/drawing/2014/main" id="{742A00A7-6A1E-80A0-8EB9-F7F0592559B3}"/>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38823126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DB285AF9-0372-9C81-F75D-2589F4F48723}"/>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May 13,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57284803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sv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image" Target="../media/image3.svg"/><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A1678F26-9E3A-1EC0-39CE-8DC562CAF93C}"/>
              </a:ext>
              <a:ext uri="{C183D7F6-B498-43B3-948B-1728B52AA6E4}">
                <adec:decorative xmlns:adec="http://schemas.microsoft.com/office/drawing/2017/decorative" val="1"/>
              </a:ext>
            </a:extLst>
          </p:cNvPr>
          <p:cNvPicPr>
            <a:picLocks noChangeAspect="1"/>
          </p:cNvPicPr>
          <p:nvPr userDrawn="1"/>
        </p:nvPicPr>
        <p:blipFill>
          <a:blip>
            <a:extLst>
              <a:ext uri="{96DAC541-7B7A-43D3-8B79-37D633B846F1}">
                <asvg:svgBlip xmlns:asvg="http://schemas.microsoft.com/office/drawing/2016/SVG/main" r:embed="rId3"/>
              </a:ext>
            </a:extLst>
          </a:blip>
          <a:srcRect l="59827" t="14818" r="10238" b="43257"/>
          <a:stretch>
            <a:fillRect/>
          </a:stretch>
        </p:blipFill>
        <p:spPr>
          <a:xfrm>
            <a:off x="-1" y="-1"/>
            <a:ext cx="12192001" cy="5732047"/>
          </a:xfrm>
          <a:prstGeom prst="rect">
            <a:avLst/>
          </a:prstGeom>
        </p:spPr>
      </p:pic>
      <p:sp>
        <p:nvSpPr>
          <p:cNvPr id="2" name="Rectangle 1">
            <a:extLst>
              <a:ext uri="{FF2B5EF4-FFF2-40B4-BE49-F238E27FC236}">
                <a16:creationId xmlns:a16="http://schemas.microsoft.com/office/drawing/2014/main" id="{F83DA6C0-622C-56B9-A11A-C7B46D6B1872}"/>
              </a:ext>
              <a:ext uri="{C183D7F6-B498-43B3-948B-1728B52AA6E4}">
                <adec:decorative xmlns:adec="http://schemas.microsoft.com/office/drawing/2017/decorative" val="1"/>
              </a:ext>
            </a:extLst>
          </p:cNvPr>
          <p:cNvSpPr>
            <a:spLocks/>
          </p:cNvSpPr>
          <p:nvPr userDrawn="1"/>
        </p:nvSpPr>
        <p:spPr>
          <a:xfrm>
            <a:off x="-1" y="0"/>
            <a:ext cx="6096001" cy="6858000"/>
          </a:xfrm>
          <a:prstGeom prst="rect">
            <a:avLst/>
          </a:prstGeom>
          <a:gradFill flip="none" rotWithShape="1">
            <a:gsLst>
              <a:gs pos="0">
                <a:schemeClr val="bg1">
                  <a:alpha val="0"/>
                </a:schemeClr>
              </a:gs>
              <a:gs pos="51000">
                <a:srgbClr val="B1E5ED">
                  <a:alpha val="6667"/>
                </a:srgbClr>
              </a:gs>
              <a:gs pos="71000">
                <a:srgbClr val="2794A4">
                  <a:alpha val="83922"/>
                </a:srgbClr>
              </a:gs>
              <a:gs pos="98000">
                <a:srgbClr val="00343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descr="ERCOT logo white on background">
            <a:extLst>
              <a:ext uri="{FF2B5EF4-FFF2-40B4-BE49-F238E27FC236}">
                <a16:creationId xmlns:a16="http://schemas.microsoft.com/office/drawing/2014/main" id="{24916EE6-D8BD-2246-322B-E4425F0F9A21}"/>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974555" y="1125953"/>
            <a:ext cx="2425881" cy="889910"/>
          </a:xfrm>
          <a:prstGeom prst="rect">
            <a:avLst/>
          </a:prstGeom>
          <a:effectLst>
            <a:outerShdw blurRad="50800" dist="12700" dir="10800000" algn="r" rotWithShape="0">
              <a:schemeClr val="tx2">
                <a:alpha val="40000"/>
              </a:schemeClr>
            </a:outerShdw>
          </a:effectLst>
        </p:spPr>
      </p:pic>
      <p:sp>
        <p:nvSpPr>
          <p:cNvPr id="18" name="TextBox 17">
            <a:extLst>
              <a:ext uri="{FF2B5EF4-FFF2-40B4-BE49-F238E27FC236}">
                <a16:creationId xmlns:a16="http://schemas.microsoft.com/office/drawing/2014/main" id="{EDC1132D-9952-07F0-B506-0AC57F014644}"/>
              </a:ext>
            </a:extLst>
          </p:cNvPr>
          <p:cNvSpPr txBox="1"/>
          <p:nvPr userDrawn="1"/>
        </p:nvSpPr>
        <p:spPr>
          <a:xfrm>
            <a:off x="-91688" y="503044"/>
            <a:ext cx="1162970" cy="230832"/>
          </a:xfrm>
          <a:prstGeom prst="rect">
            <a:avLst/>
          </a:prstGeom>
          <a:noFill/>
        </p:spPr>
        <p:txBody>
          <a:bodyPr wrap="square" rtlCol="0">
            <a:spAutoFit/>
          </a:bodyPr>
          <a:lstStyle/>
          <a:p>
            <a:pPr algn="ctr"/>
            <a:r>
              <a:rPr lang="en-US" sz="900" b="1" spc="0" dirty="0">
                <a:solidFill>
                  <a:schemeClr val="bg1"/>
                </a:solidFill>
              </a:rPr>
              <a:t>CONFIDENTIAL</a:t>
            </a:r>
          </a:p>
        </p:txBody>
      </p:sp>
      <p:grpSp>
        <p:nvGrpSpPr>
          <p:cNvPr id="19" name="Group 18">
            <a:extLst>
              <a:ext uri="{FF2B5EF4-FFF2-40B4-BE49-F238E27FC236}">
                <a16:creationId xmlns:a16="http://schemas.microsoft.com/office/drawing/2014/main" id="{DFE356D3-1829-BA32-62D3-D6BBF887FF81}"/>
              </a:ext>
              <a:ext uri="{C183D7F6-B498-43B3-948B-1728B52AA6E4}">
                <adec:decorative xmlns:adec="http://schemas.microsoft.com/office/drawing/2017/decorative" val="1"/>
              </a:ext>
            </a:extLst>
          </p:cNvPr>
          <p:cNvGrpSpPr/>
          <p:nvPr userDrawn="1"/>
        </p:nvGrpSpPr>
        <p:grpSpPr>
          <a:xfrm>
            <a:off x="-91688" y="457199"/>
            <a:ext cx="1162970" cy="358775"/>
            <a:chOff x="-91688" y="6362698"/>
            <a:chExt cx="1162970" cy="358775"/>
          </a:xfrm>
        </p:grpSpPr>
        <p:sp>
          <p:nvSpPr>
            <p:cNvPr id="20" name="Rectangle 19">
              <a:extLst>
                <a:ext uri="{FF2B5EF4-FFF2-40B4-BE49-F238E27FC236}">
                  <a16:creationId xmlns:a16="http://schemas.microsoft.com/office/drawing/2014/main" id="{769F1A3B-7D9E-6E0C-224F-7FFACD1B9397}"/>
                </a:ext>
              </a:extLst>
            </p:cNvPr>
            <p:cNvSpPr/>
            <p:nvPr/>
          </p:nvSpPr>
          <p:spPr>
            <a:xfrm rot="10800000">
              <a:off x="-12035" y="6362698"/>
              <a:ext cx="986590" cy="358775"/>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432CD704-9BA3-CCE0-2685-8FBAA5974224}"/>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dirty="0">
                  <a:solidFill>
                    <a:schemeClr val="bg1"/>
                  </a:solidFill>
                </a:rPr>
                <a:t>PUBLIC</a:t>
              </a:r>
            </a:p>
          </p:txBody>
        </p:sp>
      </p:grpSp>
    </p:spTree>
    <p:extLst>
      <p:ext uri="{BB962C8B-B14F-4D97-AF65-F5344CB8AC3E}">
        <p14:creationId xmlns:p14="http://schemas.microsoft.com/office/powerpoint/2010/main" val="3338138243"/>
      </p:ext>
    </p:extLst>
  </p:cSld>
  <p:clrMap bg1="lt1" tx1="dk1" bg2="lt2" tx2="dk2" accent1="accent1" accent2="accent2" accent3="accent3" accent4="accent4" accent5="accent5" accent6="accent6" hlink="hlink" folHlink="folHlink"/>
  <p:sldLayoutIdLst>
    <p:sldLayoutId id="2147483678"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D23ED7C-25D4-4004-0ADC-2942F5EF2DDF}"/>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dirty="0"/>
              <a:t>Click to edit Master title style</a:t>
            </a:r>
          </a:p>
        </p:txBody>
      </p:sp>
      <p:sp>
        <p:nvSpPr>
          <p:cNvPr id="3" name="Text Placeholder 2">
            <a:extLst>
              <a:ext uri="{FF2B5EF4-FFF2-40B4-BE49-F238E27FC236}">
                <a16:creationId xmlns:a16="http://schemas.microsoft.com/office/drawing/2014/main" id="{E117534D-C175-91CE-AB0E-8AF761299486}"/>
              </a:ext>
            </a:extLst>
          </p:cNvPr>
          <p:cNvSpPr>
            <a:spLocks noGrp="1"/>
          </p:cNvSpPr>
          <p:nvPr>
            <p:ph type="body" idx="1"/>
          </p:nvPr>
        </p:nvSpPr>
        <p:spPr>
          <a:xfrm>
            <a:off x="533400" y="1706252"/>
            <a:ext cx="11125201" cy="4470711"/>
          </a:xfrm>
          <a:prstGeom prst="rect">
            <a:avLst/>
          </a:prstGeom>
        </p:spPr>
        <p:txBody>
          <a:bodyPr vert="horz" wrap="square"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AC8CF572-2776-A000-A27C-E69A8CD2DB0E}"/>
              </a:ext>
            </a:extLst>
          </p:cNvPr>
          <p:cNvSpPr>
            <a:spLocks noGrp="1"/>
          </p:cNvSpPr>
          <p:nvPr>
            <p:ph type="dt" sz="half" idx="2"/>
          </p:nvPr>
        </p:nvSpPr>
        <p:spPr>
          <a:xfrm>
            <a:off x="8716884" y="6356350"/>
            <a:ext cx="2773273" cy="365125"/>
          </a:xfrm>
          <a:prstGeom prst="rect">
            <a:avLst/>
          </a:prstGeom>
        </p:spPr>
        <p:txBody>
          <a:bodyPr vert="horz" lIns="0" tIns="0" rIns="0" bIns="0" rtlCol="0" anchor="ctr"/>
          <a:lstStyle>
            <a:lvl1pPr algn="ctr">
              <a:defRPr sz="1200">
                <a:solidFill>
                  <a:srgbClr val="5B6770"/>
                </a:solidFill>
              </a:defRPr>
            </a:lvl1pPr>
          </a:lstStyle>
          <a:p>
            <a:fld id="{B145F6E8-FE0B-4A87-A96D-6C3DE3AC3724}" type="datetime4">
              <a:rPr lang="en-US" smtClean="0"/>
              <a:t>May 13, 2026</a:t>
            </a:fld>
            <a:endParaRPr lang="en-US" dirty="0"/>
          </a:p>
        </p:txBody>
      </p:sp>
      <p:sp>
        <p:nvSpPr>
          <p:cNvPr id="5" name="Footer Placeholder 4">
            <a:extLst>
              <a:ext uri="{FF2B5EF4-FFF2-40B4-BE49-F238E27FC236}">
                <a16:creationId xmlns:a16="http://schemas.microsoft.com/office/drawing/2014/main" id="{1C71D105-0AFC-E989-21E7-4A7577224539}"/>
              </a:ext>
            </a:extLst>
          </p:cNvPr>
          <p:cNvSpPr>
            <a:spLocks noGrp="1"/>
          </p:cNvSpPr>
          <p:nvPr>
            <p:ph type="ftr" sz="quarter" idx="3"/>
          </p:nvPr>
        </p:nvSpPr>
        <p:spPr>
          <a:xfrm>
            <a:off x="533400" y="6356350"/>
            <a:ext cx="8010526" cy="365125"/>
          </a:xfrm>
          <a:prstGeom prst="rect">
            <a:avLst/>
          </a:prstGeom>
          <a:solidFill>
            <a:schemeClr val="bg1"/>
          </a:solidFill>
        </p:spPr>
        <p:txBody>
          <a:bodyPr vert="horz" lIns="0" tIns="0" rIns="0" bIns="0" rtlCol="0" anchor="ctr"/>
          <a:lstStyle>
            <a:lvl1pPr algn="l">
              <a:defRPr sz="1200">
                <a:solidFill>
                  <a:srgbClr val="5B6770"/>
                </a:solidFill>
              </a:defRPr>
            </a:lvl1pPr>
          </a:lstStyle>
          <a:p>
            <a:endParaRPr lang="en-US" dirty="0"/>
          </a:p>
        </p:txBody>
      </p:sp>
      <p:sp>
        <p:nvSpPr>
          <p:cNvPr id="6" name="Slide Number Placeholder 5">
            <a:extLst>
              <a:ext uri="{FF2B5EF4-FFF2-40B4-BE49-F238E27FC236}">
                <a16:creationId xmlns:a16="http://schemas.microsoft.com/office/drawing/2014/main" id="{AD294E2B-7999-A86B-70B0-0CA8AF3AB003}"/>
              </a:ext>
            </a:extLst>
          </p:cNvPr>
          <p:cNvSpPr>
            <a:spLocks noGrp="1"/>
          </p:cNvSpPr>
          <p:nvPr>
            <p:ph type="sldNum" sz="quarter" idx="4"/>
          </p:nvPr>
        </p:nvSpPr>
        <p:spPr>
          <a:xfrm>
            <a:off x="11658600" y="6356350"/>
            <a:ext cx="533400" cy="365125"/>
          </a:xfrm>
          <a:prstGeom prst="rect">
            <a:avLst/>
          </a:prstGeom>
          <a:solidFill>
            <a:schemeClr val="bg1"/>
          </a:solidFill>
        </p:spPr>
        <p:txBody>
          <a:bodyPr vert="horz" wrap="square" lIns="91440" tIns="45720" rIns="91440" bIns="45720" rtlCol="0" anchor="ctr">
            <a:normAutofit/>
          </a:bodyPr>
          <a:lstStyle>
            <a:lvl1pPr algn="ctr">
              <a:defRPr sz="1200" b="1">
                <a:solidFill>
                  <a:schemeClr val="accent1"/>
                </a:solidFill>
              </a:defRPr>
            </a:lvl1pPr>
          </a:lstStyle>
          <a:p>
            <a:fld id="{BCDE79FB-97BA-492B-8D57-F1373F9ADA95}" type="slidenum">
              <a:rPr lang="en-US" smtClean="0"/>
              <a:pPr/>
              <a:t>‹#›</a:t>
            </a:fld>
            <a:endParaRPr lang="en-US" dirty="0"/>
          </a:p>
        </p:txBody>
      </p:sp>
      <p:pic>
        <p:nvPicPr>
          <p:cNvPr id="23" name="Graphic 22" descr="ERCOT logo">
            <a:extLst>
              <a:ext uri="{FF2B5EF4-FFF2-40B4-BE49-F238E27FC236}">
                <a16:creationId xmlns:a16="http://schemas.microsoft.com/office/drawing/2014/main" id="{860966C1-7702-678E-6F8A-91940323E9F1}"/>
              </a:ext>
            </a:extLst>
          </p:cNvPr>
          <p:cNvPicPr>
            <a:picLocks noChangeAspect="1"/>
          </p:cNvPicPr>
          <p:nvPr userDrawn="1"/>
        </p:nvPicPr>
        <p:blipFill>
          <a:blip>
            <a:extLst>
              <a:ext uri="{96DAC541-7B7A-43D3-8B79-37D633B846F1}">
                <asvg:svgBlip xmlns:asvg="http://schemas.microsoft.com/office/drawing/2016/SVG/main" r:embed="rId13"/>
              </a:ext>
            </a:extLst>
          </a:blip>
          <a:srcRect/>
          <a:stretch/>
        </p:blipFill>
        <p:spPr>
          <a:xfrm>
            <a:off x="137956" y="108220"/>
            <a:ext cx="703682" cy="259285"/>
          </a:xfrm>
          <a:prstGeom prst="rect">
            <a:avLst/>
          </a:prstGeom>
        </p:spPr>
      </p:pic>
      <p:grpSp>
        <p:nvGrpSpPr>
          <p:cNvPr id="7" name="Group 6" descr="Confidential document label">
            <a:extLst>
              <a:ext uri="{FF2B5EF4-FFF2-40B4-BE49-F238E27FC236}">
                <a16:creationId xmlns:a16="http://schemas.microsoft.com/office/drawing/2014/main" id="{7CE24704-51D7-2CB8-A1DB-A39B7EEEA928}"/>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22AAAB4-B1A4-DCFD-AF60-75F135DD9F6D}"/>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2209C7F2-C29B-60A9-D309-0B97779BE9DF}"/>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dirty="0">
                  <a:solidFill>
                    <a:schemeClr val="bg1"/>
                  </a:solidFill>
                </a:rPr>
                <a:t>PUBLIC</a:t>
              </a:r>
            </a:p>
          </p:txBody>
        </p:sp>
      </p:grpSp>
    </p:spTree>
    <p:extLst>
      <p:ext uri="{BB962C8B-B14F-4D97-AF65-F5344CB8AC3E}">
        <p14:creationId xmlns:p14="http://schemas.microsoft.com/office/powerpoint/2010/main" val="3499037964"/>
      </p:ext>
    </p:extLst>
  </p:cSld>
  <p:clrMap bg1="lt1" tx1="dk1" bg2="lt2" tx2="dk2" accent1="accent1" accent2="accent2" accent3="accent3" accent4="accent4" accent5="accent5" accent6="accent6" hlink="hlink" folHlink="folHlink"/>
  <p:sldLayoutIdLst>
    <p:sldLayoutId id="2147483661" r:id="rId1"/>
    <p:sldLayoutId id="2147483671" r:id="rId2"/>
    <p:sldLayoutId id="2147483673" r:id="rId3"/>
    <p:sldLayoutId id="2147483672" r:id="rId4"/>
    <p:sldLayoutId id="2147483664" r:id="rId5"/>
    <p:sldLayoutId id="2147483668" r:id="rId6"/>
    <p:sldLayoutId id="2147483669" r:id="rId7"/>
    <p:sldLayoutId id="2147483666" r:id="rId8"/>
    <p:sldLayoutId id="2147483675" r:id="rId9"/>
    <p:sldLayoutId id="2147483679" r:id="rId10"/>
    <p:sldLayoutId id="2147483676" r:id="rId11"/>
  </p:sldLayoutIdLst>
  <p:hf hdr="0" ftr="0" dt="0"/>
  <p:txStyles>
    <p:title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7344">
          <p15:clr>
            <a:srgbClr val="F26B43"/>
          </p15:clr>
        </p15:guide>
        <p15:guide id="3" pos="312" userDrawn="1">
          <p15:clr>
            <a:srgbClr val="F26B43"/>
          </p15:clr>
        </p15:guide>
        <p15:guide id="5" pos="3840" userDrawn="1">
          <p15:clr>
            <a:srgbClr val="F26B43"/>
          </p15:clr>
        </p15:guide>
        <p15:guide id="6" orient="horz" pos="216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BEFDD4C-2255-C7D5-2991-41521A75BFC3}"/>
              </a:ext>
            </a:extLst>
          </p:cNvPr>
          <p:cNvSpPr>
            <a:spLocks noGrp="1"/>
          </p:cNvSpPr>
          <p:nvPr>
            <p:ph type="sldNum" sz="quarter" idx="12"/>
          </p:nvPr>
        </p:nvSpPr>
        <p:spPr/>
        <p:txBody>
          <a:bodyPr/>
          <a:lstStyle/>
          <a:p>
            <a:fld id="{BCDE79FB-97BA-492B-8D57-F1373F9ADA95}" type="slidenum">
              <a:rPr lang="en-US" smtClean="0"/>
              <a:t>1</a:t>
            </a:fld>
            <a:endParaRPr lang="en-US" dirty="0"/>
          </a:p>
        </p:txBody>
      </p:sp>
      <p:sp>
        <p:nvSpPr>
          <p:cNvPr id="4" name="Title 3">
            <a:extLst>
              <a:ext uri="{FF2B5EF4-FFF2-40B4-BE49-F238E27FC236}">
                <a16:creationId xmlns:a16="http://schemas.microsoft.com/office/drawing/2014/main" id="{82CEE743-FAC8-4536-6D1F-9DA259116DB4}"/>
              </a:ext>
            </a:extLst>
          </p:cNvPr>
          <p:cNvSpPr>
            <a:spLocks noGrp="1"/>
          </p:cNvSpPr>
          <p:nvPr>
            <p:ph type="title"/>
          </p:nvPr>
        </p:nvSpPr>
        <p:spPr/>
        <p:txBody>
          <a:bodyPr/>
          <a:lstStyle/>
          <a:p>
            <a:r>
              <a:rPr lang="en-US" altLang="en-US" dirty="0"/>
              <a:t>Revision Request Summary for 5/13/26 TAC</a:t>
            </a:r>
            <a:endParaRPr lang="en-US" dirty="0"/>
          </a:p>
        </p:txBody>
      </p:sp>
      <p:sp>
        <p:nvSpPr>
          <p:cNvPr id="5" name="Text Placeholder 4">
            <a:extLst>
              <a:ext uri="{FF2B5EF4-FFF2-40B4-BE49-F238E27FC236}">
                <a16:creationId xmlns:a16="http://schemas.microsoft.com/office/drawing/2014/main" id="{FEEC331C-6A59-FCFF-1F14-DD25475D0EF5}"/>
              </a:ext>
            </a:extLst>
          </p:cNvPr>
          <p:cNvSpPr>
            <a:spLocks noGrp="1"/>
          </p:cNvSpPr>
          <p:nvPr>
            <p:ph type="body" sz="quarter" idx="16"/>
          </p:nvPr>
        </p:nvSpPr>
        <p:spPr>
          <a:xfrm>
            <a:off x="495300" y="1108364"/>
            <a:ext cx="11163300" cy="3187411"/>
          </a:xfrm>
        </p:spPr>
        <p:txBody>
          <a:bodyPr/>
          <a:lstStyle/>
          <a:p>
            <a:endParaRPr lang="en-US" dirty="0"/>
          </a:p>
        </p:txBody>
      </p:sp>
      <p:graphicFrame>
        <p:nvGraphicFramePr>
          <p:cNvPr id="6" name="Table 5">
            <a:extLst>
              <a:ext uri="{FF2B5EF4-FFF2-40B4-BE49-F238E27FC236}">
                <a16:creationId xmlns:a16="http://schemas.microsoft.com/office/drawing/2014/main" id="{949C922B-2E4A-A950-CCA2-FADECCE11242}"/>
              </a:ext>
            </a:extLst>
          </p:cNvPr>
          <p:cNvGraphicFramePr>
            <a:graphicFrameLocks noGrp="1"/>
          </p:cNvGraphicFramePr>
          <p:nvPr>
            <p:extLst>
              <p:ext uri="{D42A27DB-BD31-4B8C-83A1-F6EECF244321}">
                <p14:modId xmlns:p14="http://schemas.microsoft.com/office/powerpoint/2010/main" val="1022942048"/>
              </p:ext>
            </p:extLst>
          </p:nvPr>
        </p:nvGraphicFramePr>
        <p:xfrm>
          <a:off x="289367" y="868101"/>
          <a:ext cx="11609408" cy="4943864"/>
        </p:xfrm>
        <a:graphic>
          <a:graphicData uri="http://schemas.openxmlformats.org/drawingml/2006/table">
            <a:tbl>
              <a:tblPr firstRow="1" bandRow="1">
                <a:tableStyleId>{5C22544A-7EE6-4342-B048-85BDC9FD1C3A}</a:tableStyleId>
              </a:tblPr>
              <a:tblGrid>
                <a:gridCol w="1934901">
                  <a:extLst>
                    <a:ext uri="{9D8B030D-6E8A-4147-A177-3AD203B41FA5}">
                      <a16:colId xmlns:a16="http://schemas.microsoft.com/office/drawing/2014/main" val="2501475975"/>
                    </a:ext>
                  </a:extLst>
                </a:gridCol>
                <a:gridCol w="1294436">
                  <a:extLst>
                    <a:ext uri="{9D8B030D-6E8A-4147-A177-3AD203B41FA5}">
                      <a16:colId xmlns:a16="http://schemas.microsoft.com/office/drawing/2014/main" val="550370893"/>
                    </a:ext>
                  </a:extLst>
                </a:gridCol>
                <a:gridCol w="1226916">
                  <a:extLst>
                    <a:ext uri="{9D8B030D-6E8A-4147-A177-3AD203B41FA5}">
                      <a16:colId xmlns:a16="http://schemas.microsoft.com/office/drawing/2014/main" val="3624094483"/>
                    </a:ext>
                  </a:extLst>
                </a:gridCol>
                <a:gridCol w="3715474">
                  <a:extLst>
                    <a:ext uri="{9D8B030D-6E8A-4147-A177-3AD203B41FA5}">
                      <a16:colId xmlns:a16="http://schemas.microsoft.com/office/drawing/2014/main" val="1111301993"/>
                    </a:ext>
                  </a:extLst>
                </a:gridCol>
                <a:gridCol w="2002420">
                  <a:extLst>
                    <a:ext uri="{9D8B030D-6E8A-4147-A177-3AD203B41FA5}">
                      <a16:colId xmlns:a16="http://schemas.microsoft.com/office/drawing/2014/main" val="2654946733"/>
                    </a:ext>
                  </a:extLst>
                </a:gridCol>
                <a:gridCol w="1435261">
                  <a:extLst>
                    <a:ext uri="{9D8B030D-6E8A-4147-A177-3AD203B41FA5}">
                      <a16:colId xmlns:a16="http://schemas.microsoft.com/office/drawing/2014/main" val="4065439479"/>
                    </a:ext>
                  </a:extLst>
                </a:gridCol>
              </a:tblGrid>
              <a:tr h="312517">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Revision Request</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Reason for Revision</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Impacts</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ERCOT Opinion/ERCOT Market Impact Statement</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CFSG Review</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IMM Opinion</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extLst>
                  <a:ext uri="{0D108BD9-81ED-4DB2-BD59-A6C34878D82A}">
                    <a16:rowId xmlns:a16="http://schemas.microsoft.com/office/drawing/2014/main" val="2860446428"/>
                  </a:ext>
                </a:extLst>
              </a:tr>
              <a:tr h="787078">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NPRR1264, Creation of a New Energy Attribute Certificate Program</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Strategic Plan Objective 2</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$150K - $200K</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NPRR1264. ERCOT Staff has reviewed NPRR1264 and believes that it provides a positive market impact by enhancing the ERCOT region’s economic competitiveness with the introduction of an Energy Attribute Certificates (EACs) program that can be earned by any generator, regardless of fuel type, and administered by a third-party administrator.</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Credit Staff and the Credit Finance Sub Group (CFSG) have reviewed NPRR1264 and do not believe that it requires changes to credit monitoring activity or the calculation of liability.</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NPRR1264</a:t>
                      </a:r>
                    </a:p>
                  </a:txBody>
                  <a:tcPr marL="13681" marR="13681" marT="0" marB="0"/>
                </a:tc>
                <a:extLst>
                  <a:ext uri="{0D108BD9-81ED-4DB2-BD59-A6C34878D82A}">
                    <a16:rowId xmlns:a16="http://schemas.microsoft.com/office/drawing/2014/main" val="1406180187"/>
                  </a:ext>
                </a:extLst>
              </a:tr>
              <a:tr h="775504">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NPRR1307, Revised Definition of Mitigation Plan</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General system and/or process improvement(s)</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$200K - $300K</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NPRR1307. ERCOT Staff has reviewed NPRR1307 and believes that it modifies the definition of a Mitigation Plan to document the use of pre-contingency Load shed under specific conditions that threaten grid reliability and accounts for the market impacts of these actions in RDPA.</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Credit Staff and the Credit Finance Sub Group (CFSG) have reviewed NPRR1307 and do not believe that it requires changes to credit monitoring activity or the calculation of liability.</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NPRR1307</a:t>
                      </a:r>
                    </a:p>
                    <a:p>
                      <a:pPr marL="0" marR="0" lvl="0" indent="0" algn="l" defTabSz="914400" rtl="0" eaLnBrk="1" fontAlgn="auto" latinLnBrk="0" hangingPunct="1">
                        <a:lnSpc>
                          <a:spcPct val="107000"/>
                        </a:lnSpc>
                        <a:spcBef>
                          <a:spcPts val="0"/>
                        </a:spcBef>
                        <a:spcAft>
                          <a:spcPts val="0"/>
                        </a:spcAft>
                        <a:buClrTx/>
                        <a:buSzTx/>
                        <a:buFontTx/>
                        <a:buNone/>
                        <a:tabLst/>
                        <a:defRPr/>
                      </a:pPr>
                      <a:endPar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extLst>
                  <a:ext uri="{0D108BD9-81ED-4DB2-BD59-A6C34878D82A}">
                    <a16:rowId xmlns:a16="http://schemas.microsoft.com/office/drawing/2014/main" val="2142554683"/>
                  </a:ext>
                </a:extLst>
              </a:tr>
              <a:tr h="706056">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NPRR1315, Changes to Process of Evaluating the Potential Needs for Additional Capacity </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General system and/or process improvement(s)</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Less than $5K (O&amp;M)</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NPRR1315. ERCOT Staff has reviewed NPRR1315and believes that it provides a positive market impact and improves processes by adding notification and more detailed procedure requirements for ERCOT to follow when ERCOT has determined that additional capacity is needed to prevent an imminent Emergency Condition or to restore the ERCOT Transmission Grid to a secure state in the event of an ERCOT Transmission Grid Emergency Condition</a:t>
                      </a:r>
                    </a:p>
                    <a:p>
                      <a:pPr marL="0" marR="0">
                        <a:lnSpc>
                          <a:spcPct val="107000"/>
                        </a:lnSpc>
                        <a:spcBef>
                          <a:spcPts val="0"/>
                        </a:spcBef>
                        <a:spcAft>
                          <a:spcPts val="0"/>
                        </a:spcAft>
                      </a:pPr>
                      <a:endParaRPr lang="en-US" sz="90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Credit Staff and the Credit Finance Sub Group (CFSG) have reviewed NPRR1315 and do not believe that it requires changes to credit monitoring activity or the calculation of liability.</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opposes NPRR1315</a:t>
                      </a:r>
                    </a:p>
                  </a:txBody>
                  <a:tcPr marL="13681" marR="13681" marT="0" marB="0"/>
                </a:tc>
                <a:extLst>
                  <a:ext uri="{0D108BD9-81ED-4DB2-BD59-A6C34878D82A}">
                    <a16:rowId xmlns:a16="http://schemas.microsoft.com/office/drawing/2014/main" val="4258754543"/>
                  </a:ext>
                </a:extLst>
              </a:tr>
              <a:tr h="1157468">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NPRR1316, Implement an Annual ERCOT RFI Process to Gather Information Related to Retirement and Mothballing Plans of Select Resources</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General system and/or process improvement(s)</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Less than $10K</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NPRR1316. ERCOT Staff has reviewed NPRR1316 and believes NPRR1316’s addition of an annual requirement for any Resource Entity that owns or operates a thermal generating unit identified by ERCOT to respond to a request for information from ERCOT of public on non-public retirement or mothball plans, as well as likelihood of retirement or mothballing, if there are no such public or non-public plans, and has not yet already been listed in a Notice of Suspension, will enable ERCOT to better evaluate the possible future states of the system for longer-term Resource adequacy risk assessment, improve communication with Resource Entities for efficient Reliability Must-Run (RMR) Agreements, and allow more informed proposed MRAs to be prepared and considered along with a multi-month RMR Agreement.</a:t>
                      </a:r>
                    </a:p>
                    <a:p>
                      <a:pPr marL="0" marR="0">
                        <a:lnSpc>
                          <a:spcPct val="107000"/>
                        </a:lnSpc>
                        <a:spcBef>
                          <a:spcPts val="0"/>
                        </a:spcBef>
                        <a:spcAft>
                          <a:spcPts val="0"/>
                        </a:spcAft>
                      </a:pPr>
                      <a:endParaRPr lang="en-US" sz="90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ERCOT Credit Staff and the Credit Finance Sub Group (CFSG) have reviewed NPRR1316 and do not believe that it requires changes to credit monitoring activity or the calculation of liability.</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NPRR1316</a:t>
                      </a:r>
                    </a:p>
                  </a:txBody>
                  <a:tcPr marL="13681" marR="13681" marT="0" marB="0"/>
                </a:tc>
                <a:extLst>
                  <a:ext uri="{0D108BD9-81ED-4DB2-BD59-A6C34878D82A}">
                    <a16:rowId xmlns:a16="http://schemas.microsoft.com/office/drawing/2014/main" val="192405546"/>
                  </a:ext>
                </a:extLst>
              </a:tr>
            </a:tbl>
          </a:graphicData>
        </a:graphic>
      </p:graphicFrame>
    </p:spTree>
    <p:extLst>
      <p:ext uri="{BB962C8B-B14F-4D97-AF65-F5344CB8AC3E}">
        <p14:creationId xmlns:p14="http://schemas.microsoft.com/office/powerpoint/2010/main" val="5286210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4EC4BC-8C07-1F5F-FFD4-4FA8428B396F}"/>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6308FAF-A0CB-8001-80D3-66408D351F07}"/>
              </a:ext>
            </a:extLst>
          </p:cNvPr>
          <p:cNvSpPr>
            <a:spLocks noGrp="1"/>
          </p:cNvSpPr>
          <p:nvPr>
            <p:ph type="sldNum" sz="quarter" idx="12"/>
          </p:nvPr>
        </p:nvSpPr>
        <p:spPr/>
        <p:txBody>
          <a:bodyPr/>
          <a:lstStyle/>
          <a:p>
            <a:fld id="{BCDE79FB-97BA-492B-8D57-F1373F9ADA95}" type="slidenum">
              <a:rPr lang="en-US" smtClean="0"/>
              <a:t>2</a:t>
            </a:fld>
            <a:endParaRPr lang="en-US" dirty="0"/>
          </a:p>
        </p:txBody>
      </p:sp>
      <p:sp>
        <p:nvSpPr>
          <p:cNvPr id="4" name="Title 3">
            <a:extLst>
              <a:ext uri="{FF2B5EF4-FFF2-40B4-BE49-F238E27FC236}">
                <a16:creationId xmlns:a16="http://schemas.microsoft.com/office/drawing/2014/main" id="{4DDD7582-340E-F1CE-F5A3-922227A68ED0}"/>
              </a:ext>
            </a:extLst>
          </p:cNvPr>
          <p:cNvSpPr>
            <a:spLocks noGrp="1"/>
          </p:cNvSpPr>
          <p:nvPr>
            <p:ph type="title"/>
          </p:nvPr>
        </p:nvSpPr>
        <p:spPr/>
        <p:txBody>
          <a:bodyPr/>
          <a:lstStyle/>
          <a:p>
            <a:r>
              <a:rPr lang="en-US" altLang="en-US" dirty="0"/>
              <a:t>Revision Request Summary for 5/13/26 TAC</a:t>
            </a:r>
            <a:endParaRPr lang="en-US" dirty="0"/>
          </a:p>
        </p:txBody>
      </p:sp>
      <p:graphicFrame>
        <p:nvGraphicFramePr>
          <p:cNvPr id="6" name="Table 5">
            <a:extLst>
              <a:ext uri="{FF2B5EF4-FFF2-40B4-BE49-F238E27FC236}">
                <a16:creationId xmlns:a16="http://schemas.microsoft.com/office/drawing/2014/main" id="{030F548B-B7E2-FFCF-28BE-6BC5F2416D6F}"/>
              </a:ext>
            </a:extLst>
          </p:cNvPr>
          <p:cNvGraphicFramePr>
            <a:graphicFrameLocks noGrp="1"/>
          </p:cNvGraphicFramePr>
          <p:nvPr>
            <p:extLst>
              <p:ext uri="{D42A27DB-BD31-4B8C-83A1-F6EECF244321}">
                <p14:modId xmlns:p14="http://schemas.microsoft.com/office/powerpoint/2010/main" val="4259674512"/>
              </p:ext>
            </p:extLst>
          </p:nvPr>
        </p:nvGraphicFramePr>
        <p:xfrm>
          <a:off x="289367" y="868101"/>
          <a:ext cx="11609408" cy="4925814"/>
        </p:xfrm>
        <a:graphic>
          <a:graphicData uri="http://schemas.openxmlformats.org/drawingml/2006/table">
            <a:tbl>
              <a:tblPr firstRow="1" bandRow="1">
                <a:tableStyleId>{5C22544A-7EE6-4342-B048-85BDC9FD1C3A}</a:tableStyleId>
              </a:tblPr>
              <a:tblGrid>
                <a:gridCol w="1934901">
                  <a:extLst>
                    <a:ext uri="{9D8B030D-6E8A-4147-A177-3AD203B41FA5}">
                      <a16:colId xmlns:a16="http://schemas.microsoft.com/office/drawing/2014/main" val="2501475975"/>
                    </a:ext>
                  </a:extLst>
                </a:gridCol>
                <a:gridCol w="1294436">
                  <a:extLst>
                    <a:ext uri="{9D8B030D-6E8A-4147-A177-3AD203B41FA5}">
                      <a16:colId xmlns:a16="http://schemas.microsoft.com/office/drawing/2014/main" val="550370893"/>
                    </a:ext>
                  </a:extLst>
                </a:gridCol>
                <a:gridCol w="1226916">
                  <a:extLst>
                    <a:ext uri="{9D8B030D-6E8A-4147-A177-3AD203B41FA5}">
                      <a16:colId xmlns:a16="http://schemas.microsoft.com/office/drawing/2014/main" val="3624094483"/>
                    </a:ext>
                  </a:extLst>
                </a:gridCol>
                <a:gridCol w="3715474">
                  <a:extLst>
                    <a:ext uri="{9D8B030D-6E8A-4147-A177-3AD203B41FA5}">
                      <a16:colId xmlns:a16="http://schemas.microsoft.com/office/drawing/2014/main" val="1111301993"/>
                    </a:ext>
                  </a:extLst>
                </a:gridCol>
                <a:gridCol w="2002420">
                  <a:extLst>
                    <a:ext uri="{9D8B030D-6E8A-4147-A177-3AD203B41FA5}">
                      <a16:colId xmlns:a16="http://schemas.microsoft.com/office/drawing/2014/main" val="2654946733"/>
                    </a:ext>
                  </a:extLst>
                </a:gridCol>
                <a:gridCol w="1435261">
                  <a:extLst>
                    <a:ext uri="{9D8B030D-6E8A-4147-A177-3AD203B41FA5}">
                      <a16:colId xmlns:a16="http://schemas.microsoft.com/office/drawing/2014/main" val="4065439479"/>
                    </a:ext>
                  </a:extLst>
                </a:gridCol>
              </a:tblGrid>
              <a:tr h="312517">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Revision Request</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Reason for Revision</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Impacts</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ERCOT Opinion/ERCOT Market Impact Statement</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CFSG Review</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1050" dirty="0">
                          <a:effectLst/>
                          <a:latin typeface="Calibri" panose="020F0502020204030204" pitchFamily="34" charset="0"/>
                          <a:cs typeface="Calibri" panose="020F0502020204030204" pitchFamily="34" charset="0"/>
                        </a:rPr>
                        <a:t>IMM Opinion</a:t>
                      </a:r>
                      <a:endParaRPr lang="en-US" sz="105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extLst>
                  <a:ext uri="{0D108BD9-81ED-4DB2-BD59-A6C34878D82A}">
                    <a16:rowId xmlns:a16="http://schemas.microsoft.com/office/drawing/2014/main" val="2860446428"/>
                  </a:ext>
                </a:extLst>
              </a:tr>
              <a:tr h="787078">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NPRR1325, Related to PGRR145, Batch Zero Process for Large Load Interconnections </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Strategic Plan Objective 1</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No impact (impacts captured by PGRR145)</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NPRR1325. ERCOT Staff has reviewed NPRR1325 and believes the market impact for NPRR1325, along with PGRR145, effectively and reliably facilitates the transition of the Large Load interconnection process from an individual study-based approach to a batch study-based approach that allocates available transmission capacity for studied and committed Large Loads and, to the extent feasible, results in an actionable transmission plan.</a:t>
                      </a:r>
                    </a:p>
                    <a:p>
                      <a:pPr marL="0" marR="0">
                        <a:lnSpc>
                          <a:spcPct val="107000"/>
                        </a:lnSpc>
                        <a:spcBef>
                          <a:spcPts val="0"/>
                        </a:spcBef>
                        <a:spcAft>
                          <a:spcPts val="0"/>
                        </a:spcAft>
                      </a:pPr>
                      <a:endParaRPr lang="en-US" sz="90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Credit Staff and the Credit Finance Sub Group (CFSG) have reviewed NPRR1325 and do not believe that it requires changes to credit monitoring activity or the calculation of liability.</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NPRR1325</a:t>
                      </a:r>
                    </a:p>
                  </a:txBody>
                  <a:tcPr marL="13681" marR="13681" marT="0" marB="0"/>
                </a:tc>
                <a:extLst>
                  <a:ext uri="{0D108BD9-81ED-4DB2-BD59-A6C34878D82A}">
                    <a16:rowId xmlns:a16="http://schemas.microsoft.com/office/drawing/2014/main" val="458252351"/>
                  </a:ext>
                </a:extLst>
              </a:tr>
              <a:tr h="787078">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NPRR1327, As-Built for NPRR1281, Improvements to Alternate FFSS Resource Designation</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General system and/or process improvement(s)</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No impact (impacts captured in NPRR1281)</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NPRR1327. ERCOT Staff has reviewed NPRR1327 and believes it makes the necessary clarification during the implementation of NPRR1281 in scenarios where a QSE replaces a primary FFSSR with an alternate Resource and has multiple alternates available, and additionally makes a revision to the calculation of FSSHREAF to align language with the current system implementation.</a:t>
                      </a:r>
                    </a:p>
                    <a:p>
                      <a:pPr marL="0" marR="0">
                        <a:lnSpc>
                          <a:spcPct val="107000"/>
                        </a:lnSpc>
                        <a:spcBef>
                          <a:spcPts val="0"/>
                        </a:spcBef>
                        <a:spcAft>
                          <a:spcPts val="0"/>
                        </a:spcAft>
                      </a:pPr>
                      <a:endParaRPr lang="en-US" sz="90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ERCOT Credit Staff and the Credit Finance Sub Group (CFSG) have reviewed NPRR1327 and do not believe that it requires changes to credit monitoring activity or the calculation of liability.</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NPRR1327</a:t>
                      </a:r>
                    </a:p>
                  </a:txBody>
                  <a:tcPr marL="13681" marR="13681" marT="0" marB="0"/>
                </a:tc>
                <a:extLst>
                  <a:ext uri="{0D108BD9-81ED-4DB2-BD59-A6C34878D82A}">
                    <a16:rowId xmlns:a16="http://schemas.microsoft.com/office/drawing/2014/main" val="4104898648"/>
                  </a:ext>
                </a:extLst>
              </a:tr>
              <a:tr h="775504">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NPRR1330, Mitigated Offer Caps for RMR Units </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Strategic Plan Objective 2</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No impact</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the approval of NPRR1330. ERCOT Staff has reviewed NPRR1330 and believes it establishes a process to set the MOC for RMR Units that is consistent with the adopted policy of ensuring out-of-market units do not interfere with market outcomes.</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Credit Staff and the Credit Finance Sub Group (CFSG) have reviewed NPRR1330 and do not believe that it requires changes to credit monitoring activity or the calculation of liability.</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supports NPRR1330</a:t>
                      </a:r>
                    </a:p>
                  </a:txBody>
                  <a:tcPr marL="13681" marR="13681" marT="0" marB="0"/>
                </a:tc>
                <a:extLst>
                  <a:ext uri="{0D108BD9-81ED-4DB2-BD59-A6C34878D82A}">
                    <a16:rowId xmlns:a16="http://schemas.microsoft.com/office/drawing/2014/main" val="1429896488"/>
                  </a:ext>
                </a:extLst>
              </a:tr>
              <a:tr h="775504">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PGRR145, Batch Zero Process for Large Load Interconnections</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Strategic Plan Objective 1</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$300K - $400K </a:t>
                      </a:r>
                    </a:p>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$3.6M – $4.5M (annual recurring O&amp;M)</a:t>
                      </a:r>
                    </a:p>
                    <a:p>
                      <a:pPr marL="0" marR="0" lvl="0" indent="0" algn="l" defTabSz="914400" rtl="0" eaLnBrk="1" fontAlgn="auto" latinLnBrk="0" hangingPunct="1">
                        <a:lnSpc>
                          <a:spcPct val="107000"/>
                        </a:lnSpc>
                        <a:spcBef>
                          <a:spcPts val="0"/>
                        </a:spcBef>
                        <a:spcAft>
                          <a:spcPts val="0"/>
                        </a:spcAft>
                        <a:buClrTx/>
                        <a:buSzTx/>
                        <a:buFontTx/>
                        <a:buNone/>
                        <a:tabLst/>
                        <a:defRPr/>
                      </a:pPr>
                      <a:endParaRPr lang="en-US" sz="90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PGRR145. ERCOT Staff has reviewed PGRR145 and believes the market impact for PGRR145, along with NPRR1325,  effectively and reliably facilitates the transition of the Large Load interconnection process from an individual study-based approach to a batch study-based approach that allocates available transmission capacity for studied and committed Large Loads and, to the extent feasible, results in an actionable transmission plan.</a:t>
                      </a:r>
                    </a:p>
                    <a:p>
                      <a:pPr marL="0" marR="0">
                        <a:lnSpc>
                          <a:spcPct val="107000"/>
                        </a:lnSpc>
                        <a:spcBef>
                          <a:spcPts val="0"/>
                        </a:spcBef>
                        <a:spcAft>
                          <a:spcPts val="0"/>
                        </a:spcAft>
                      </a:pPr>
                      <a:endParaRPr lang="en-US" sz="900" dirty="0">
                        <a:effectLst/>
                        <a:latin typeface="Calibri" panose="020F0502020204030204" pitchFamily="34" charset="0"/>
                        <a:ea typeface="Calibri" panose="020F0502020204030204" pitchFamily="34" charset="0"/>
                        <a:cs typeface="Calibri" panose="020F0502020204030204" pitchFamily="34" charset="0"/>
                      </a:endParaRP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Not applicable</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PGRR145</a:t>
                      </a:r>
                    </a:p>
                  </a:txBody>
                  <a:tcPr marL="13681" marR="13681" marT="0" marB="0"/>
                </a:tc>
                <a:extLst>
                  <a:ext uri="{0D108BD9-81ED-4DB2-BD59-A6C34878D82A}">
                    <a16:rowId xmlns:a16="http://schemas.microsoft.com/office/drawing/2014/main" val="2142554683"/>
                  </a:ext>
                </a:extLst>
              </a:tr>
              <a:tr h="775504">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NOGRR281, Related to NPRR1307, Revised Definition of Mitigation Plan</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General system and/or process improvement(s)</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900" dirty="0">
                          <a:effectLst/>
                          <a:latin typeface="Calibri" panose="020F0502020204030204" pitchFamily="34" charset="0"/>
                          <a:ea typeface="Calibri" panose="020F0502020204030204" pitchFamily="34" charset="0"/>
                          <a:cs typeface="Calibri" panose="020F0502020204030204" pitchFamily="34" charset="0"/>
                        </a:rPr>
                        <a:t>No impact (impacts captured by NPRR1307)</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ERCOT supports approval of NOGRR281.  ERCOT Staff has reviewed NOGRR281 and believes it modifies when an approved Mitigation Plan can be executed, allowing for the use of pre-contingency actions under specific conditions that threaten grid reliability, and clarifies when a Transmission Operator (TO) can execute the plan without instruction from ERCOT.</a:t>
                      </a:r>
                    </a:p>
                  </a:txBody>
                  <a:tcPr marL="13681" marR="13681" marT="0" marB="0"/>
                </a:tc>
                <a:tc>
                  <a:txBody>
                    <a:bodyPr/>
                    <a:lstStyle/>
                    <a:p>
                      <a:pPr marL="0" marR="0">
                        <a:lnSpc>
                          <a:spcPct val="107000"/>
                        </a:lnSpc>
                        <a:spcBef>
                          <a:spcPts val="0"/>
                        </a:spcBef>
                        <a:spcAft>
                          <a:spcPts val="0"/>
                        </a:spcAft>
                      </a:pPr>
                      <a:r>
                        <a:rPr lang="en-US" sz="900" dirty="0">
                          <a:effectLst/>
                          <a:latin typeface="Calibri" panose="020F0502020204030204" pitchFamily="34" charset="0"/>
                          <a:ea typeface="Calibri" panose="020F0502020204030204" pitchFamily="34" charset="0"/>
                          <a:cs typeface="Calibri" panose="020F0502020204030204" pitchFamily="34" charset="0"/>
                        </a:rPr>
                        <a:t>Not applicable</a:t>
                      </a:r>
                    </a:p>
                  </a:txBody>
                  <a:tcPr marL="13681" marR="13681" marT="0" marB="0"/>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IMM has no opinion on NOGRR281</a:t>
                      </a:r>
                    </a:p>
                  </a:txBody>
                  <a:tcPr marL="13681" marR="13681" marT="0" marB="0"/>
                </a:tc>
                <a:extLst>
                  <a:ext uri="{0D108BD9-81ED-4DB2-BD59-A6C34878D82A}">
                    <a16:rowId xmlns:a16="http://schemas.microsoft.com/office/drawing/2014/main" val="2309164975"/>
                  </a:ext>
                </a:extLst>
              </a:tr>
            </a:tbl>
          </a:graphicData>
        </a:graphic>
      </p:graphicFrame>
    </p:spTree>
    <p:extLst>
      <p:ext uri="{BB962C8B-B14F-4D97-AF65-F5344CB8AC3E}">
        <p14:creationId xmlns:p14="http://schemas.microsoft.com/office/powerpoint/2010/main" val="1214650152"/>
      </p:ext>
    </p:extLst>
  </p:cSld>
  <p:clrMapOvr>
    <a:masterClrMapping/>
  </p:clrMapOvr>
</p:sld>
</file>

<file path=ppt/theme/theme1.xml><?xml version="1.0" encoding="utf-8"?>
<a:theme xmlns:a="http://schemas.openxmlformats.org/drawingml/2006/main" name="1_Cover">
  <a:themeElements>
    <a:clrScheme name="ERCOT">
      <a:dk1>
        <a:srgbClr val="000000"/>
      </a:dk1>
      <a:lt1>
        <a:srgbClr val="FFFFFF"/>
      </a:lt1>
      <a:dk2>
        <a:srgbClr val="2D3338"/>
      </a:dk2>
      <a:lt2>
        <a:srgbClr val="FFFFFF"/>
      </a:lt2>
      <a:accent1>
        <a:srgbClr val="003865"/>
      </a:accent1>
      <a:accent2>
        <a:srgbClr val="5B6770"/>
      </a:accent2>
      <a:accent3>
        <a:srgbClr val="26D07C"/>
      </a:accent3>
      <a:accent4>
        <a:srgbClr val="00829B"/>
      </a:accent4>
      <a:accent5>
        <a:srgbClr val="685BC7"/>
      </a:accent5>
      <a:accent6>
        <a:srgbClr val="890C58"/>
      </a:accent6>
      <a:hlink>
        <a:srgbClr val="3996DF"/>
      </a:hlink>
      <a:folHlink>
        <a:srgbClr val="867ED0"/>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4ECE1372-0C99-4BBD-8C9A-66BB973B0715}" vid="{E42129F1-9979-45CE-AC99-7AED524228ED}"/>
    </a:ext>
  </a:extLst>
</a:theme>
</file>

<file path=ppt/theme/theme2.xml><?xml version="1.0" encoding="utf-8"?>
<a:theme xmlns:a="http://schemas.openxmlformats.org/drawingml/2006/main" name="Page Design">
  <a:themeElements>
    <a:clrScheme name="ERCOT colors">
      <a:dk1>
        <a:srgbClr val="171A1C"/>
      </a:dk1>
      <a:lt1>
        <a:srgbClr val="FFFFFF"/>
      </a:lt1>
      <a:dk2>
        <a:srgbClr val="4A525A"/>
      </a:dk2>
      <a:lt2>
        <a:srgbClr val="E6EBEF"/>
      </a:lt2>
      <a:accent1>
        <a:srgbClr val="005763"/>
      </a:accent1>
      <a:accent2>
        <a:srgbClr val="3DBED1"/>
      </a:accent2>
      <a:accent3>
        <a:srgbClr val="003865"/>
      </a:accent3>
      <a:accent4>
        <a:srgbClr val="0063B4"/>
      </a:accent4>
      <a:accent5>
        <a:srgbClr val="26D07C"/>
      </a:accent5>
      <a:accent6>
        <a:srgbClr val="867ED0"/>
      </a:accent6>
      <a:hlink>
        <a:srgbClr val="00AEC7"/>
      </a:hlink>
      <a:folHlink>
        <a:srgbClr val="685BC7"/>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4ECE1372-0C99-4BBD-8C9A-66BB973B0715}" vid="{AF2A68AE-DF5A-41FA-8DA3-295978B7C7E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Audience xmlns="3c917f14-8d40-4289-92aa-fd10f73581c9">Public</Audienc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6779995893D9842BA3FA5B9B5E7FD29" ma:contentTypeVersion="5" ma:contentTypeDescription="Create a new document." ma:contentTypeScope="" ma:versionID="6d199b3ad5f5b9d872d256308c85908b">
  <xsd:schema xmlns:xsd="http://www.w3.org/2001/XMLSchema" xmlns:xs="http://www.w3.org/2001/XMLSchema" xmlns:p="http://schemas.microsoft.com/office/2006/metadata/properties" xmlns:ns2="3c917f14-8d40-4289-92aa-fd10f73581c9" targetNamespace="http://schemas.microsoft.com/office/2006/metadata/properties" ma:root="true" ma:fieldsID="dcedc2ff92fcc6164a822d33fd796499" ns2:_="">
    <xsd:import namespace="3c917f14-8d40-4289-92aa-fd10f73581c9"/>
    <xsd:element name="properties">
      <xsd:complexType>
        <xsd:sequence>
          <xsd:element name="documentManagement">
            <xsd:complexType>
              <xsd:all>
                <xsd:element ref="ns2:Audience" minOccurs="0"/>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c917f14-8d40-4289-92aa-fd10f73581c9" elementFormDefault="qualified">
    <xsd:import namespace="http://schemas.microsoft.com/office/2006/documentManagement/types"/>
    <xsd:import namespace="http://schemas.microsoft.com/office/infopath/2007/PartnerControls"/>
    <xsd:element name="Audience" ma:index="8" nillable="true" ma:displayName="Audience" ma:format="Dropdown" ma:internalName="Audience">
      <xsd:simpleType>
        <xsd:restriction base="dms:Choice">
          <xsd:enumeration value="Public"/>
          <xsd:enumeration value="Internal"/>
          <xsd:enumeration value="Confidential"/>
          <xsd:enumeration value="Board of Directors"/>
        </xsd:restriction>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E754FD2-17D2-4534-9157-8CFDD0166132}">
  <ds:schemaRefs>
    <ds:schemaRef ds:uri="http://purl.org/dc/dcmitype/"/>
    <ds:schemaRef ds:uri="http://schemas.microsoft.com/office/2006/documentManagement/types"/>
    <ds:schemaRef ds:uri="http://www.w3.org/XML/1998/namespace"/>
    <ds:schemaRef ds:uri="http://purl.org/dc/terms/"/>
    <ds:schemaRef ds:uri="http://schemas.microsoft.com/office/infopath/2007/PartnerControls"/>
    <ds:schemaRef ds:uri="http://schemas.openxmlformats.org/package/2006/metadata/core-properties"/>
    <ds:schemaRef ds:uri="http://schemas.microsoft.com/office/2006/metadata/properties"/>
    <ds:schemaRef ds:uri="cf8c9251-373f-4ee3-86cf-d97122226a81"/>
    <ds:schemaRef ds:uri="5f527160-b6a2-448e-b210-55bbe2178a90"/>
    <ds:schemaRef ds:uri="http://purl.org/dc/elements/1.1/"/>
    <ds:schemaRef ds:uri="3c917f14-8d40-4289-92aa-fd10f73581c9"/>
  </ds:schemaRefs>
</ds:datastoreItem>
</file>

<file path=customXml/itemProps2.xml><?xml version="1.0" encoding="utf-8"?>
<ds:datastoreItem xmlns:ds="http://schemas.openxmlformats.org/officeDocument/2006/customXml" ds:itemID="{6A5F3B15-1EDA-47D5-B690-303F08E28C2F}">
  <ds:schemaRefs>
    <ds:schemaRef ds:uri="http://schemas.microsoft.com/sharepoint/v3/contenttype/forms"/>
  </ds:schemaRefs>
</ds:datastoreItem>
</file>

<file path=customXml/itemProps3.xml><?xml version="1.0" encoding="utf-8"?>
<ds:datastoreItem xmlns:ds="http://schemas.openxmlformats.org/officeDocument/2006/customXml" ds:itemID="{B57DC9A4-2D51-40CB-BA99-0BF7D516F6D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c917f14-8d40-4289-92aa-fd10f73581c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ERCOT Official PowerPoint Template - Public</Template>
  <TotalTime>2245</TotalTime>
  <Words>1181</Words>
  <Application>Microsoft Office PowerPoint</Application>
  <PresentationFormat>Widescreen</PresentationFormat>
  <Paragraphs>71</Paragraphs>
  <Slides>2</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vt:i4>
      </vt:variant>
    </vt:vector>
  </HeadingPairs>
  <TitlesOfParts>
    <vt:vector size="8" baseType="lpstr">
      <vt:lpstr>Aptos</vt:lpstr>
      <vt:lpstr>Arial</vt:lpstr>
      <vt:lpstr>Calibri</vt:lpstr>
      <vt:lpstr>Wingdings</vt:lpstr>
      <vt:lpstr>1_Cover</vt:lpstr>
      <vt:lpstr>Page Design</vt:lpstr>
      <vt:lpstr>Revision Request Summary for 5/13/26 TAC</vt:lpstr>
      <vt:lpstr>Revision Request Summary for 5/13/26 TAC</vt:lpstr>
    </vt:vector>
  </TitlesOfParts>
  <Company>ERCOT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C Phillips</dc:creator>
  <cp:keywords/>
  <cp:lastModifiedBy>Ann Shang Boren</cp:lastModifiedBy>
  <cp:revision>16</cp:revision>
  <dcterms:created xsi:type="dcterms:W3CDTF">2026-03-11T18:16:52Z</dcterms:created>
  <dcterms:modified xsi:type="dcterms:W3CDTF">2026-05-13T13:43:00Z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0x01010056779995893D9842BA3FA5B9B5E7FD29</vt:lpwstr>
  </property>
  <property fmtid="{D5CDD505-2E9C-101B-9397-08002B2CF9AE}" pid="3" name="MediaServiceImageTags">
    <vt:lpwstr/>
  </property>
  <property fmtid="{D5CDD505-2E9C-101B-9397-08002B2CF9AE}" pid="4" name="MSIP_Label_c144db1d-993e-40da-980d-6eea152adc50_Enabled">
    <vt:lpwstr>true</vt:lpwstr>
  </property>
  <property fmtid="{D5CDD505-2E9C-101B-9397-08002B2CF9AE}" pid="5" name="MSIP_Label_c144db1d-993e-40da-980d-6eea152adc50_SetDate">
    <vt:lpwstr>2026-02-04T21:33:56Z</vt:lpwstr>
  </property>
  <property fmtid="{D5CDD505-2E9C-101B-9397-08002B2CF9AE}" pid="6" name="MSIP_Label_c144db1d-993e-40da-980d-6eea152adc50_Method">
    <vt:lpwstr>Privileged</vt:lpwstr>
  </property>
  <property fmtid="{D5CDD505-2E9C-101B-9397-08002B2CF9AE}" pid="7" name="MSIP_Label_c144db1d-993e-40da-980d-6eea152adc50_Name">
    <vt:lpwstr>Public</vt:lpwstr>
  </property>
  <property fmtid="{D5CDD505-2E9C-101B-9397-08002B2CF9AE}" pid="8" name="MSIP_Label_c144db1d-993e-40da-980d-6eea152adc50_SiteId">
    <vt:lpwstr>0afb747d-bff7-4596-a9fc-950ef9e0ec45</vt:lpwstr>
  </property>
  <property fmtid="{D5CDD505-2E9C-101B-9397-08002B2CF9AE}" pid="9" name="MSIP_Label_c144db1d-993e-40da-980d-6eea152adc50_ActionId">
    <vt:lpwstr>1d14393e-8913-4215-8969-3d0b24cf798e</vt:lpwstr>
  </property>
  <property fmtid="{D5CDD505-2E9C-101B-9397-08002B2CF9AE}" pid="10" name="MSIP_Label_c144db1d-993e-40da-980d-6eea152adc50_ContentBits">
    <vt:lpwstr>0</vt:lpwstr>
  </property>
  <property fmtid="{D5CDD505-2E9C-101B-9397-08002B2CF9AE}" pid="11" name="MSIP_Label_c144db1d-993e-40da-980d-6eea152adc50_Tag">
    <vt:lpwstr>10, 0, 1, 1</vt:lpwstr>
  </property>
</Properties>
</file>